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style6.xml" ContentType="application/vnd.ms-office.chartstyle+xml"/>
  <Override PartName="/ppt/charts/colors6.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47"/>
  </p:notesMasterIdLst>
  <p:handoutMasterIdLst>
    <p:handoutMasterId r:id="rId48"/>
  </p:handoutMasterIdLst>
  <p:sldIdLst>
    <p:sldId id="260" r:id="rId5"/>
    <p:sldId id="311" r:id="rId6"/>
    <p:sldId id="560" r:id="rId7"/>
    <p:sldId id="568" r:id="rId8"/>
    <p:sldId id="561" r:id="rId9"/>
    <p:sldId id="562" r:id="rId10"/>
    <p:sldId id="564" r:id="rId11"/>
    <p:sldId id="574" r:id="rId12"/>
    <p:sldId id="565" r:id="rId13"/>
    <p:sldId id="566" r:id="rId14"/>
    <p:sldId id="573" r:id="rId15"/>
    <p:sldId id="572" r:id="rId16"/>
    <p:sldId id="571" r:id="rId17"/>
    <p:sldId id="567" r:id="rId18"/>
    <p:sldId id="569" r:id="rId19"/>
    <p:sldId id="556" r:id="rId20"/>
    <p:sldId id="557" r:id="rId21"/>
    <p:sldId id="558" r:id="rId22"/>
    <p:sldId id="559" r:id="rId23"/>
    <p:sldId id="258" r:id="rId24"/>
    <p:sldId id="368" r:id="rId25"/>
    <p:sldId id="322" r:id="rId26"/>
    <p:sldId id="548" r:id="rId27"/>
    <p:sldId id="549" r:id="rId28"/>
    <p:sldId id="587" r:id="rId29"/>
    <p:sldId id="588" r:id="rId30"/>
    <p:sldId id="590" r:id="rId31"/>
    <p:sldId id="591" r:id="rId32"/>
    <p:sldId id="594" r:id="rId33"/>
    <p:sldId id="586" r:id="rId34"/>
    <p:sldId id="589" r:id="rId35"/>
    <p:sldId id="580" r:id="rId36"/>
    <p:sldId id="581" r:id="rId37"/>
    <p:sldId id="582" r:id="rId38"/>
    <p:sldId id="592" r:id="rId39"/>
    <p:sldId id="593" r:id="rId40"/>
    <p:sldId id="583" r:id="rId41"/>
    <p:sldId id="584" r:id="rId42"/>
    <p:sldId id="575" r:id="rId43"/>
    <p:sldId id="578" r:id="rId44"/>
    <p:sldId id="577" r:id="rId45"/>
    <p:sldId id="576" r:id="rId4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tional Headings" id="{90322ED5-A357-4F6B-8899-71FF1773C033}">
          <p14:sldIdLst>
            <p14:sldId id="260"/>
            <p14:sldId id="311"/>
            <p14:sldId id="560"/>
            <p14:sldId id="568"/>
            <p14:sldId id="561"/>
            <p14:sldId id="562"/>
            <p14:sldId id="564"/>
            <p14:sldId id="574"/>
            <p14:sldId id="565"/>
            <p14:sldId id="566"/>
            <p14:sldId id="573"/>
            <p14:sldId id="572"/>
            <p14:sldId id="571"/>
            <p14:sldId id="567"/>
            <p14:sldId id="569"/>
            <p14:sldId id="556"/>
            <p14:sldId id="557"/>
            <p14:sldId id="558"/>
            <p14:sldId id="559"/>
          </p14:sldIdLst>
        </p14:section>
        <p14:section name="Appendix" id="{6AA2A1A6-C8A4-481B-845B-59BEA720A5DC}">
          <p14:sldIdLst>
            <p14:sldId id="258"/>
            <p14:sldId id="368"/>
            <p14:sldId id="322"/>
            <p14:sldId id="548"/>
            <p14:sldId id="549"/>
            <p14:sldId id="587"/>
            <p14:sldId id="588"/>
            <p14:sldId id="590"/>
            <p14:sldId id="591"/>
            <p14:sldId id="594"/>
            <p14:sldId id="586"/>
            <p14:sldId id="589"/>
            <p14:sldId id="580"/>
            <p14:sldId id="581"/>
            <p14:sldId id="582"/>
            <p14:sldId id="592"/>
            <p14:sldId id="593"/>
            <p14:sldId id="583"/>
            <p14:sldId id="584"/>
            <p14:sldId id="575"/>
            <p14:sldId id="578"/>
            <p14:sldId id="577"/>
            <p14:sldId id="57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B5D"/>
    <a:srgbClr val="E6E5EB"/>
    <a:srgbClr val="203864"/>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3" autoAdjust="0"/>
    <p:restoredTop sz="96357" autoAdjust="0"/>
  </p:normalViewPr>
  <p:slideViewPr>
    <p:cSldViewPr snapToGrid="0">
      <p:cViewPr varScale="1">
        <p:scale>
          <a:sx n="110" d="100"/>
          <a:sy n="110" d="100"/>
        </p:scale>
        <p:origin x="792" y="108"/>
      </p:cViewPr>
      <p:guideLst/>
    </p:cSldViewPr>
  </p:slideViewPr>
  <p:notesTextViewPr>
    <p:cViewPr>
      <p:scale>
        <a:sx n="1" d="1"/>
        <a:sy n="1" d="1"/>
      </p:scale>
      <p:origin x="0" y="0"/>
    </p:cViewPr>
  </p:notesTextViewPr>
  <p:notesViewPr>
    <p:cSldViewPr snapToGrid="0">
      <p:cViewPr varScale="1">
        <p:scale>
          <a:sx n="84" d="100"/>
          <a:sy n="84" d="100"/>
        </p:scale>
        <p:origin x="297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ena Hannan" userId="f6d57a6c-bea1-461d-94af-1bec5e29378b" providerId="ADAL" clId="{11A39567-31CD-4123-ACB6-DCD37BB23670}"/>
    <pc:docChg chg="undo redo custSel addSld delSld modSld sldOrd modSection">
      <pc:chgData name="Sheena Hannan" userId="f6d57a6c-bea1-461d-94af-1bec5e29378b" providerId="ADAL" clId="{11A39567-31CD-4123-ACB6-DCD37BB23670}" dt="2024-08-13T02:32:20.397" v="16173" actId="20577"/>
      <pc:docMkLst>
        <pc:docMk/>
      </pc:docMkLst>
      <pc:sldChg chg="modSp mod">
        <pc:chgData name="Sheena Hannan" userId="f6d57a6c-bea1-461d-94af-1bec5e29378b" providerId="ADAL" clId="{11A39567-31CD-4123-ACB6-DCD37BB23670}" dt="2024-08-12T01:13:57.579" v="15838" actId="20577"/>
        <pc:sldMkLst>
          <pc:docMk/>
          <pc:sldMk cId="2401509990" sldId="258"/>
        </pc:sldMkLst>
        <pc:spChg chg="mod">
          <ac:chgData name="Sheena Hannan" userId="f6d57a6c-bea1-461d-94af-1bec5e29378b" providerId="ADAL" clId="{11A39567-31CD-4123-ACB6-DCD37BB23670}" dt="2024-08-12T01:13:57.579" v="15838" actId="20577"/>
          <ac:spMkLst>
            <pc:docMk/>
            <pc:sldMk cId="2401509990" sldId="258"/>
            <ac:spMk id="2" creationId="{875BBABD-9C69-4BA1-B09B-271BCE7ABB3E}"/>
          </ac:spMkLst>
        </pc:spChg>
        <pc:spChg chg="mod">
          <ac:chgData name="Sheena Hannan" userId="f6d57a6c-bea1-461d-94af-1bec5e29378b" providerId="ADAL" clId="{11A39567-31CD-4123-ACB6-DCD37BB23670}" dt="2024-08-12T01:13:09.153" v="15820" actId="1076"/>
          <ac:spMkLst>
            <pc:docMk/>
            <pc:sldMk cId="2401509990" sldId="258"/>
            <ac:spMk id="5" creationId="{A64A2821-3C53-4652-A7AD-0A2F598EE510}"/>
          </ac:spMkLst>
        </pc:spChg>
      </pc:sldChg>
      <pc:sldChg chg="modSp del mod">
        <pc:chgData name="Sheena Hannan" userId="f6d57a6c-bea1-461d-94af-1bec5e29378b" providerId="ADAL" clId="{11A39567-31CD-4123-ACB6-DCD37BB23670}" dt="2024-08-09T07:02:44.635" v="15328" actId="47"/>
        <pc:sldMkLst>
          <pc:docMk/>
          <pc:sldMk cId="3228961198" sldId="302"/>
        </pc:sldMkLst>
        <pc:spChg chg="mod">
          <ac:chgData name="Sheena Hannan" userId="f6d57a6c-bea1-461d-94af-1bec5e29378b" providerId="ADAL" clId="{11A39567-31CD-4123-ACB6-DCD37BB23670}" dt="2024-08-08T07:18:46.019" v="3131" actId="1076"/>
          <ac:spMkLst>
            <pc:docMk/>
            <pc:sldMk cId="3228961198" sldId="302"/>
            <ac:spMk id="3" creationId="{0A039277-2A9A-467F-9057-80D20846657F}"/>
          </ac:spMkLst>
        </pc:spChg>
        <pc:picChg chg="mod">
          <ac:chgData name="Sheena Hannan" userId="f6d57a6c-bea1-461d-94af-1bec5e29378b" providerId="ADAL" clId="{11A39567-31CD-4123-ACB6-DCD37BB23670}" dt="2024-08-08T07:18:54.010" v="3132" actId="1076"/>
          <ac:picMkLst>
            <pc:docMk/>
            <pc:sldMk cId="3228961198" sldId="302"/>
            <ac:picMk id="2" creationId="{A26EEB66-C9E9-54E4-DD6F-9794D5FFB67C}"/>
          </ac:picMkLst>
        </pc:picChg>
      </pc:sldChg>
      <pc:sldChg chg="modSp mod">
        <pc:chgData name="Sheena Hannan" userId="f6d57a6c-bea1-461d-94af-1bec5e29378b" providerId="ADAL" clId="{11A39567-31CD-4123-ACB6-DCD37BB23670}" dt="2024-08-12T23:35:14.392" v="15981" actId="20577"/>
        <pc:sldMkLst>
          <pc:docMk/>
          <pc:sldMk cId="131798647" sldId="311"/>
        </pc:sldMkLst>
        <pc:spChg chg="mod">
          <ac:chgData name="Sheena Hannan" userId="f6d57a6c-bea1-461d-94af-1bec5e29378b" providerId="ADAL" clId="{11A39567-31CD-4123-ACB6-DCD37BB23670}" dt="2024-08-09T00:58:56.755" v="4013" actId="14100"/>
          <ac:spMkLst>
            <pc:docMk/>
            <pc:sldMk cId="131798647" sldId="311"/>
            <ac:spMk id="2" creationId="{420C66BB-803C-2960-52C2-EC10421AB49F}"/>
          </ac:spMkLst>
        </pc:spChg>
        <pc:spChg chg="mod">
          <ac:chgData name="Sheena Hannan" userId="f6d57a6c-bea1-461d-94af-1bec5e29378b" providerId="ADAL" clId="{11A39567-31CD-4123-ACB6-DCD37BB23670}" dt="2024-08-12T23:35:14.392" v="15981" actId="20577"/>
          <ac:spMkLst>
            <pc:docMk/>
            <pc:sldMk cId="131798647" sldId="311"/>
            <ac:spMk id="4" creationId="{C6070DFA-F7CA-FCC2-9560-BAC28185EACB}"/>
          </ac:spMkLst>
        </pc:spChg>
        <pc:picChg chg="mod">
          <ac:chgData name="Sheena Hannan" userId="f6d57a6c-bea1-461d-94af-1bec5e29378b" providerId="ADAL" clId="{11A39567-31CD-4123-ACB6-DCD37BB23670}" dt="2024-08-09T00:50:35.064" v="3135" actId="1076"/>
          <ac:picMkLst>
            <pc:docMk/>
            <pc:sldMk cId="131798647" sldId="311"/>
            <ac:picMk id="5" creationId="{F71B1D4A-0D11-3689-AA31-A2D22FE0A513}"/>
          </ac:picMkLst>
        </pc:picChg>
      </pc:sldChg>
      <pc:sldChg chg="modSp mod">
        <pc:chgData name="Sheena Hannan" userId="f6d57a6c-bea1-461d-94af-1bec5e29378b" providerId="ADAL" clId="{11A39567-31CD-4123-ACB6-DCD37BB23670}" dt="2024-08-12T01:11:13.089" v="15798" actId="20577"/>
        <pc:sldMkLst>
          <pc:docMk/>
          <pc:sldMk cId="1843224367" sldId="322"/>
        </pc:sldMkLst>
        <pc:spChg chg="mod">
          <ac:chgData name="Sheena Hannan" userId="f6d57a6c-bea1-461d-94af-1bec5e29378b" providerId="ADAL" clId="{11A39567-31CD-4123-ACB6-DCD37BB23670}" dt="2024-08-12T01:11:13.089" v="15798" actId="20577"/>
          <ac:spMkLst>
            <pc:docMk/>
            <pc:sldMk cId="1843224367" sldId="322"/>
            <ac:spMk id="5" creationId="{A64A2821-3C53-4652-A7AD-0A2F598EE510}"/>
          </ac:spMkLst>
        </pc:spChg>
        <pc:picChg chg="mod">
          <ac:chgData name="Sheena Hannan" userId="f6d57a6c-bea1-461d-94af-1bec5e29378b" providerId="ADAL" clId="{11A39567-31CD-4123-ACB6-DCD37BB23670}" dt="2024-08-12T01:11:01.896" v="15793" actId="1076"/>
          <ac:picMkLst>
            <pc:docMk/>
            <pc:sldMk cId="1843224367" sldId="322"/>
            <ac:picMk id="4" creationId="{074F61F6-7811-6B86-6529-6B71CC5F9ED1}"/>
          </ac:picMkLst>
        </pc:picChg>
      </pc:sldChg>
      <pc:sldChg chg="del">
        <pc:chgData name="Sheena Hannan" userId="f6d57a6c-bea1-461d-94af-1bec5e29378b" providerId="ADAL" clId="{11A39567-31CD-4123-ACB6-DCD37BB23670}" dt="2024-08-09T07:16:27.342" v="15331" actId="47"/>
        <pc:sldMkLst>
          <pc:docMk/>
          <pc:sldMk cId="2081918885" sldId="364"/>
        </pc:sldMkLst>
      </pc:sldChg>
      <pc:sldChg chg="del">
        <pc:chgData name="Sheena Hannan" userId="f6d57a6c-bea1-461d-94af-1bec5e29378b" providerId="ADAL" clId="{11A39567-31CD-4123-ACB6-DCD37BB23670}" dt="2024-08-09T07:28:33.796" v="15407" actId="47"/>
        <pc:sldMkLst>
          <pc:docMk/>
          <pc:sldMk cId="1507702262" sldId="386"/>
        </pc:sldMkLst>
      </pc:sldChg>
      <pc:sldChg chg="del ord">
        <pc:chgData name="Sheena Hannan" userId="f6d57a6c-bea1-461d-94af-1bec5e29378b" providerId="ADAL" clId="{11A39567-31CD-4123-ACB6-DCD37BB23670}" dt="2024-08-09T07:30:35.961" v="15612" actId="47"/>
        <pc:sldMkLst>
          <pc:docMk/>
          <pc:sldMk cId="3377972978" sldId="419"/>
        </pc:sldMkLst>
      </pc:sldChg>
      <pc:sldChg chg="del ord">
        <pc:chgData name="Sheena Hannan" userId="f6d57a6c-bea1-461d-94af-1bec5e29378b" providerId="ADAL" clId="{11A39567-31CD-4123-ACB6-DCD37BB23670}" dt="2024-08-09T07:30:38.926" v="15613" actId="47"/>
        <pc:sldMkLst>
          <pc:docMk/>
          <pc:sldMk cId="898878314" sldId="420"/>
        </pc:sldMkLst>
      </pc:sldChg>
      <pc:sldChg chg="del">
        <pc:chgData name="Sheena Hannan" userId="f6d57a6c-bea1-461d-94af-1bec5e29378b" providerId="ADAL" clId="{11A39567-31CD-4123-ACB6-DCD37BB23670}" dt="2024-08-09T07:16:27.342" v="15331" actId="47"/>
        <pc:sldMkLst>
          <pc:docMk/>
          <pc:sldMk cId="662659747" sldId="442"/>
        </pc:sldMkLst>
      </pc:sldChg>
      <pc:sldChg chg="del">
        <pc:chgData name="Sheena Hannan" userId="f6d57a6c-bea1-461d-94af-1bec5e29378b" providerId="ADAL" clId="{11A39567-31CD-4123-ACB6-DCD37BB23670}" dt="2024-08-09T07:16:27.342" v="15331" actId="47"/>
        <pc:sldMkLst>
          <pc:docMk/>
          <pc:sldMk cId="3151144050" sldId="500"/>
        </pc:sldMkLst>
      </pc:sldChg>
      <pc:sldChg chg="del ord">
        <pc:chgData name="Sheena Hannan" userId="f6d57a6c-bea1-461d-94af-1bec5e29378b" providerId="ADAL" clId="{11A39567-31CD-4123-ACB6-DCD37BB23670}" dt="2024-08-09T07:30:40.917" v="15614" actId="47"/>
        <pc:sldMkLst>
          <pc:docMk/>
          <pc:sldMk cId="3758766360" sldId="507"/>
        </pc:sldMkLst>
      </pc:sldChg>
      <pc:sldChg chg="del">
        <pc:chgData name="Sheena Hannan" userId="f6d57a6c-bea1-461d-94af-1bec5e29378b" providerId="ADAL" clId="{11A39567-31CD-4123-ACB6-DCD37BB23670}" dt="2024-08-09T07:16:27.342" v="15331" actId="47"/>
        <pc:sldMkLst>
          <pc:docMk/>
          <pc:sldMk cId="3984996539" sldId="510"/>
        </pc:sldMkLst>
      </pc:sldChg>
      <pc:sldChg chg="del">
        <pc:chgData name="Sheena Hannan" userId="f6d57a6c-bea1-461d-94af-1bec5e29378b" providerId="ADAL" clId="{11A39567-31CD-4123-ACB6-DCD37BB23670}" dt="2024-08-09T07:16:27.342" v="15331" actId="47"/>
        <pc:sldMkLst>
          <pc:docMk/>
          <pc:sldMk cId="1695837128" sldId="511"/>
        </pc:sldMkLst>
      </pc:sldChg>
      <pc:sldChg chg="del">
        <pc:chgData name="Sheena Hannan" userId="f6d57a6c-bea1-461d-94af-1bec5e29378b" providerId="ADAL" clId="{11A39567-31CD-4123-ACB6-DCD37BB23670}" dt="2024-08-09T07:16:27.342" v="15331" actId="47"/>
        <pc:sldMkLst>
          <pc:docMk/>
          <pc:sldMk cId="4064971982" sldId="512"/>
        </pc:sldMkLst>
      </pc:sldChg>
      <pc:sldChg chg="del">
        <pc:chgData name="Sheena Hannan" userId="f6d57a6c-bea1-461d-94af-1bec5e29378b" providerId="ADAL" clId="{11A39567-31CD-4123-ACB6-DCD37BB23670}" dt="2024-08-09T07:16:27.342" v="15331" actId="47"/>
        <pc:sldMkLst>
          <pc:docMk/>
          <pc:sldMk cId="2584750347" sldId="513"/>
        </pc:sldMkLst>
      </pc:sldChg>
      <pc:sldChg chg="del">
        <pc:chgData name="Sheena Hannan" userId="f6d57a6c-bea1-461d-94af-1bec5e29378b" providerId="ADAL" clId="{11A39567-31CD-4123-ACB6-DCD37BB23670}" dt="2024-08-09T07:16:27.342" v="15331" actId="47"/>
        <pc:sldMkLst>
          <pc:docMk/>
          <pc:sldMk cId="2316975692" sldId="514"/>
        </pc:sldMkLst>
      </pc:sldChg>
      <pc:sldChg chg="del">
        <pc:chgData name="Sheena Hannan" userId="f6d57a6c-bea1-461d-94af-1bec5e29378b" providerId="ADAL" clId="{11A39567-31CD-4123-ACB6-DCD37BB23670}" dt="2024-08-09T07:16:27.342" v="15331" actId="47"/>
        <pc:sldMkLst>
          <pc:docMk/>
          <pc:sldMk cId="3117800334" sldId="515"/>
        </pc:sldMkLst>
      </pc:sldChg>
      <pc:sldChg chg="modSp del mod">
        <pc:chgData name="Sheena Hannan" userId="f6d57a6c-bea1-461d-94af-1bec5e29378b" providerId="ADAL" clId="{11A39567-31CD-4123-ACB6-DCD37BB23670}" dt="2024-08-09T07:02:47.501" v="15329" actId="47"/>
        <pc:sldMkLst>
          <pc:docMk/>
          <pc:sldMk cId="3853665405" sldId="516"/>
        </pc:sldMkLst>
        <pc:spChg chg="mod">
          <ac:chgData name="Sheena Hannan" userId="f6d57a6c-bea1-461d-94af-1bec5e29378b" providerId="ADAL" clId="{11A39567-31CD-4123-ACB6-DCD37BB23670}" dt="2024-08-08T07:19:05.085" v="3134" actId="1076"/>
          <ac:spMkLst>
            <pc:docMk/>
            <pc:sldMk cId="3853665405" sldId="516"/>
            <ac:spMk id="3" creationId="{0A039277-2A9A-467F-9057-80D20846657F}"/>
          </ac:spMkLst>
        </pc:spChg>
      </pc:sldChg>
      <pc:sldChg chg="del">
        <pc:chgData name="Sheena Hannan" userId="f6d57a6c-bea1-461d-94af-1bec5e29378b" providerId="ADAL" clId="{11A39567-31CD-4123-ACB6-DCD37BB23670}" dt="2024-08-09T07:16:27.342" v="15331" actId="47"/>
        <pc:sldMkLst>
          <pc:docMk/>
          <pc:sldMk cId="3365174894" sldId="517"/>
        </pc:sldMkLst>
      </pc:sldChg>
      <pc:sldChg chg="del">
        <pc:chgData name="Sheena Hannan" userId="f6d57a6c-bea1-461d-94af-1bec5e29378b" providerId="ADAL" clId="{11A39567-31CD-4123-ACB6-DCD37BB23670}" dt="2024-08-09T07:16:27.342" v="15331" actId="47"/>
        <pc:sldMkLst>
          <pc:docMk/>
          <pc:sldMk cId="551688299" sldId="518"/>
        </pc:sldMkLst>
      </pc:sldChg>
      <pc:sldChg chg="del">
        <pc:chgData name="Sheena Hannan" userId="f6d57a6c-bea1-461d-94af-1bec5e29378b" providerId="ADAL" clId="{11A39567-31CD-4123-ACB6-DCD37BB23670}" dt="2024-08-09T07:16:27.342" v="15331" actId="47"/>
        <pc:sldMkLst>
          <pc:docMk/>
          <pc:sldMk cId="3932868821" sldId="519"/>
        </pc:sldMkLst>
      </pc:sldChg>
      <pc:sldChg chg="del">
        <pc:chgData name="Sheena Hannan" userId="f6d57a6c-bea1-461d-94af-1bec5e29378b" providerId="ADAL" clId="{11A39567-31CD-4123-ACB6-DCD37BB23670}" dt="2024-08-09T07:16:27.342" v="15331" actId="47"/>
        <pc:sldMkLst>
          <pc:docMk/>
          <pc:sldMk cId="1049178187" sldId="520"/>
        </pc:sldMkLst>
      </pc:sldChg>
      <pc:sldChg chg="del">
        <pc:chgData name="Sheena Hannan" userId="f6d57a6c-bea1-461d-94af-1bec5e29378b" providerId="ADAL" clId="{11A39567-31CD-4123-ACB6-DCD37BB23670}" dt="2024-08-09T07:16:27.342" v="15331" actId="47"/>
        <pc:sldMkLst>
          <pc:docMk/>
          <pc:sldMk cId="749556537" sldId="521"/>
        </pc:sldMkLst>
      </pc:sldChg>
      <pc:sldChg chg="del">
        <pc:chgData name="Sheena Hannan" userId="f6d57a6c-bea1-461d-94af-1bec5e29378b" providerId="ADAL" clId="{11A39567-31CD-4123-ACB6-DCD37BB23670}" dt="2024-08-09T07:16:27.342" v="15331" actId="47"/>
        <pc:sldMkLst>
          <pc:docMk/>
          <pc:sldMk cId="3230381505" sldId="523"/>
        </pc:sldMkLst>
      </pc:sldChg>
      <pc:sldChg chg="modSp del mod">
        <pc:chgData name="Sheena Hannan" userId="f6d57a6c-bea1-461d-94af-1bec5e29378b" providerId="ADAL" clId="{11A39567-31CD-4123-ACB6-DCD37BB23670}" dt="2024-08-08T06:18:35.816" v="1070" actId="47"/>
        <pc:sldMkLst>
          <pc:docMk/>
          <pc:sldMk cId="3191456474" sldId="524"/>
        </pc:sldMkLst>
        <pc:spChg chg="mod">
          <ac:chgData name="Sheena Hannan" userId="f6d57a6c-bea1-461d-94af-1bec5e29378b" providerId="ADAL" clId="{11A39567-31CD-4123-ACB6-DCD37BB23670}" dt="2024-08-08T06:11:23.808" v="71" actId="20577"/>
          <ac:spMkLst>
            <pc:docMk/>
            <pc:sldMk cId="3191456474" sldId="524"/>
            <ac:spMk id="2" creationId="{3C3D8F28-E095-89D5-D9AE-0BA81B9A080D}"/>
          </ac:spMkLst>
        </pc:spChg>
      </pc:sldChg>
      <pc:sldChg chg="modSp mod">
        <pc:chgData name="Sheena Hannan" userId="f6d57a6c-bea1-461d-94af-1bec5e29378b" providerId="ADAL" clId="{11A39567-31CD-4123-ACB6-DCD37BB23670}" dt="2024-08-12T01:12:33.707" v="15807" actId="20577"/>
        <pc:sldMkLst>
          <pc:docMk/>
          <pc:sldMk cId="2315568656" sldId="548"/>
        </pc:sldMkLst>
        <pc:spChg chg="mod">
          <ac:chgData name="Sheena Hannan" userId="f6d57a6c-bea1-461d-94af-1bec5e29378b" providerId="ADAL" clId="{11A39567-31CD-4123-ACB6-DCD37BB23670}" dt="2024-08-12T01:12:33.707" v="15807" actId="20577"/>
          <ac:spMkLst>
            <pc:docMk/>
            <pc:sldMk cId="2315568656" sldId="548"/>
            <ac:spMk id="5" creationId="{A64A2821-3C53-4652-A7AD-0A2F598EE510}"/>
          </ac:spMkLst>
        </pc:spChg>
      </pc:sldChg>
      <pc:sldChg chg="modSp mod">
        <pc:chgData name="Sheena Hannan" userId="f6d57a6c-bea1-461d-94af-1bec5e29378b" providerId="ADAL" clId="{11A39567-31CD-4123-ACB6-DCD37BB23670}" dt="2024-08-12T01:12:41.248" v="15817" actId="20577"/>
        <pc:sldMkLst>
          <pc:docMk/>
          <pc:sldMk cId="2658917343" sldId="549"/>
        </pc:sldMkLst>
        <pc:spChg chg="mod">
          <ac:chgData name="Sheena Hannan" userId="f6d57a6c-bea1-461d-94af-1bec5e29378b" providerId="ADAL" clId="{11A39567-31CD-4123-ACB6-DCD37BB23670}" dt="2024-08-12T01:12:41.248" v="15817" actId="20577"/>
          <ac:spMkLst>
            <pc:docMk/>
            <pc:sldMk cId="2658917343" sldId="549"/>
            <ac:spMk id="5" creationId="{A64A2821-3C53-4652-A7AD-0A2F598EE510}"/>
          </ac:spMkLst>
        </pc:spChg>
        <pc:picChg chg="mod">
          <ac:chgData name="Sheena Hannan" userId="f6d57a6c-bea1-461d-94af-1bec5e29378b" providerId="ADAL" clId="{11A39567-31CD-4123-ACB6-DCD37BB23670}" dt="2024-08-09T07:30:29.010" v="15611" actId="1076"/>
          <ac:picMkLst>
            <pc:docMk/>
            <pc:sldMk cId="2658917343" sldId="549"/>
            <ac:picMk id="7" creationId="{AE014C78-A92F-644B-8D36-E37196D1EF51}"/>
          </ac:picMkLst>
        </pc:picChg>
      </pc:sldChg>
      <pc:sldChg chg="del">
        <pc:chgData name="Sheena Hannan" userId="f6d57a6c-bea1-461d-94af-1bec5e29378b" providerId="ADAL" clId="{11A39567-31CD-4123-ACB6-DCD37BB23670}" dt="2024-08-09T07:16:27.342" v="15331" actId="47"/>
        <pc:sldMkLst>
          <pc:docMk/>
          <pc:sldMk cId="3384518751" sldId="551"/>
        </pc:sldMkLst>
      </pc:sldChg>
      <pc:sldChg chg="del">
        <pc:chgData name="Sheena Hannan" userId="f6d57a6c-bea1-461d-94af-1bec5e29378b" providerId="ADAL" clId="{11A39567-31CD-4123-ACB6-DCD37BB23670}" dt="2024-08-09T07:16:27.342" v="15331" actId="47"/>
        <pc:sldMkLst>
          <pc:docMk/>
          <pc:sldMk cId="1497047282" sldId="552"/>
        </pc:sldMkLst>
      </pc:sldChg>
      <pc:sldChg chg="del">
        <pc:chgData name="Sheena Hannan" userId="f6d57a6c-bea1-461d-94af-1bec5e29378b" providerId="ADAL" clId="{11A39567-31CD-4123-ACB6-DCD37BB23670}" dt="2024-08-09T07:16:27.342" v="15331" actId="47"/>
        <pc:sldMkLst>
          <pc:docMk/>
          <pc:sldMk cId="2651364702" sldId="553"/>
        </pc:sldMkLst>
      </pc:sldChg>
      <pc:sldChg chg="del">
        <pc:chgData name="Sheena Hannan" userId="f6d57a6c-bea1-461d-94af-1bec5e29378b" providerId="ADAL" clId="{11A39567-31CD-4123-ACB6-DCD37BB23670}" dt="2024-08-09T07:16:27.342" v="15331" actId="47"/>
        <pc:sldMkLst>
          <pc:docMk/>
          <pc:sldMk cId="483196586" sldId="554"/>
        </pc:sldMkLst>
      </pc:sldChg>
      <pc:sldChg chg="del">
        <pc:chgData name="Sheena Hannan" userId="f6d57a6c-bea1-461d-94af-1bec5e29378b" providerId="ADAL" clId="{11A39567-31CD-4123-ACB6-DCD37BB23670}" dt="2024-08-09T07:16:27.342" v="15331" actId="47"/>
        <pc:sldMkLst>
          <pc:docMk/>
          <pc:sldMk cId="3210219029" sldId="555"/>
        </pc:sldMkLst>
      </pc:sldChg>
      <pc:sldChg chg="new del">
        <pc:chgData name="Sheena Hannan" userId="f6d57a6c-bea1-461d-94af-1bec5e29378b" providerId="ADAL" clId="{11A39567-31CD-4123-ACB6-DCD37BB23670}" dt="2024-08-08T06:11:50.469" v="73" actId="2696"/>
        <pc:sldMkLst>
          <pc:docMk/>
          <pc:sldMk cId="1111876346" sldId="556"/>
        </pc:sldMkLst>
      </pc:sldChg>
      <pc:sldChg chg="modSp new del mod">
        <pc:chgData name="Sheena Hannan" userId="f6d57a6c-bea1-461d-94af-1bec5e29378b" providerId="ADAL" clId="{11A39567-31CD-4123-ACB6-DCD37BB23670}" dt="2024-08-09T07:16:58.054" v="15332" actId="2696"/>
        <pc:sldMkLst>
          <pc:docMk/>
          <pc:sldMk cId="1839194997" sldId="556"/>
        </pc:sldMkLst>
        <pc:spChg chg="mod">
          <ac:chgData name="Sheena Hannan" userId="f6d57a6c-bea1-461d-94af-1bec5e29378b" providerId="ADAL" clId="{11A39567-31CD-4123-ACB6-DCD37BB23670}" dt="2024-08-08T06:25:11.532" v="1864" actId="113"/>
          <ac:spMkLst>
            <pc:docMk/>
            <pc:sldMk cId="1839194997" sldId="556"/>
            <ac:spMk id="2" creationId="{F6ABDEDB-52E8-D41E-C115-AE2BED4E49D3}"/>
          </ac:spMkLst>
        </pc:spChg>
        <pc:spChg chg="mod">
          <ac:chgData name="Sheena Hannan" userId="f6d57a6c-bea1-461d-94af-1bec5e29378b" providerId="ADAL" clId="{11A39567-31CD-4123-ACB6-DCD37BB23670}" dt="2024-08-08T06:35:12.001" v="3025" actId="1076"/>
          <ac:spMkLst>
            <pc:docMk/>
            <pc:sldMk cId="1839194997" sldId="556"/>
            <ac:spMk id="3" creationId="{19ABAB7B-EF53-1665-F18B-385525ACA57F}"/>
          </ac:spMkLst>
        </pc:spChg>
      </pc:sldChg>
      <pc:sldChg chg="modSp add mod">
        <pc:chgData name="Sheena Hannan" userId="f6d57a6c-bea1-461d-94af-1bec5e29378b" providerId="ADAL" clId="{11A39567-31CD-4123-ACB6-DCD37BB23670}" dt="2024-08-12T23:43:38.002" v="16024" actId="20577"/>
        <pc:sldMkLst>
          <pc:docMk/>
          <pc:sldMk cId="3030958046" sldId="556"/>
        </pc:sldMkLst>
        <pc:spChg chg="mod">
          <ac:chgData name="Sheena Hannan" userId="f6d57a6c-bea1-461d-94af-1bec5e29378b" providerId="ADAL" clId="{11A39567-31CD-4123-ACB6-DCD37BB23670}" dt="2024-08-09T07:17:17.302" v="15338" actId="20577"/>
          <ac:spMkLst>
            <pc:docMk/>
            <pc:sldMk cId="3030958046" sldId="556"/>
            <ac:spMk id="2" creationId="{F6ABDEDB-52E8-D41E-C115-AE2BED4E49D3}"/>
          </ac:spMkLst>
        </pc:spChg>
        <pc:spChg chg="mod">
          <ac:chgData name="Sheena Hannan" userId="f6d57a6c-bea1-461d-94af-1bec5e29378b" providerId="ADAL" clId="{11A39567-31CD-4123-ACB6-DCD37BB23670}" dt="2024-08-12T23:43:38.002" v="16024" actId="20577"/>
          <ac:spMkLst>
            <pc:docMk/>
            <pc:sldMk cId="3030958046" sldId="556"/>
            <ac:spMk id="3" creationId="{19ABAB7B-EF53-1665-F18B-385525ACA57F}"/>
          </ac:spMkLst>
        </pc:spChg>
      </pc:sldChg>
      <pc:sldChg chg="modSp add del mod">
        <pc:chgData name="Sheena Hannan" userId="f6d57a6c-bea1-461d-94af-1bec5e29378b" providerId="ADAL" clId="{11A39567-31CD-4123-ACB6-DCD37BB23670}" dt="2024-08-09T07:16:58.054" v="15332" actId="2696"/>
        <pc:sldMkLst>
          <pc:docMk/>
          <pc:sldMk cId="944451591" sldId="557"/>
        </pc:sldMkLst>
        <pc:spChg chg="mod">
          <ac:chgData name="Sheena Hannan" userId="f6d57a6c-bea1-461d-94af-1bec5e29378b" providerId="ADAL" clId="{11A39567-31CD-4123-ACB6-DCD37BB23670}" dt="2024-08-08T06:25:16.501" v="1865" actId="113"/>
          <ac:spMkLst>
            <pc:docMk/>
            <pc:sldMk cId="944451591" sldId="557"/>
            <ac:spMk id="2" creationId="{F6ABDEDB-52E8-D41E-C115-AE2BED4E49D3}"/>
          </ac:spMkLst>
        </pc:spChg>
        <pc:spChg chg="mod">
          <ac:chgData name="Sheena Hannan" userId="f6d57a6c-bea1-461d-94af-1bec5e29378b" providerId="ADAL" clId="{11A39567-31CD-4123-ACB6-DCD37BB23670}" dt="2024-08-08T06:35:05.773" v="3023" actId="1076"/>
          <ac:spMkLst>
            <pc:docMk/>
            <pc:sldMk cId="944451591" sldId="557"/>
            <ac:spMk id="3" creationId="{19ABAB7B-EF53-1665-F18B-385525ACA57F}"/>
          </ac:spMkLst>
        </pc:spChg>
      </pc:sldChg>
      <pc:sldChg chg="modSp add mod">
        <pc:chgData name="Sheena Hannan" userId="f6d57a6c-bea1-461d-94af-1bec5e29378b" providerId="ADAL" clId="{11A39567-31CD-4123-ACB6-DCD37BB23670}" dt="2024-08-12T23:45:21.481" v="16066" actId="20577"/>
        <pc:sldMkLst>
          <pc:docMk/>
          <pc:sldMk cId="3921053892" sldId="557"/>
        </pc:sldMkLst>
        <pc:spChg chg="mod">
          <ac:chgData name="Sheena Hannan" userId="f6d57a6c-bea1-461d-94af-1bec5e29378b" providerId="ADAL" clId="{11A39567-31CD-4123-ACB6-DCD37BB23670}" dt="2024-08-09T07:17:27.833" v="15341" actId="20577"/>
          <ac:spMkLst>
            <pc:docMk/>
            <pc:sldMk cId="3921053892" sldId="557"/>
            <ac:spMk id="2" creationId="{F6ABDEDB-52E8-D41E-C115-AE2BED4E49D3}"/>
          </ac:spMkLst>
        </pc:spChg>
        <pc:spChg chg="mod">
          <ac:chgData name="Sheena Hannan" userId="f6d57a6c-bea1-461d-94af-1bec5e29378b" providerId="ADAL" clId="{11A39567-31CD-4123-ACB6-DCD37BB23670}" dt="2024-08-12T23:45:21.481" v="16066" actId="20577"/>
          <ac:spMkLst>
            <pc:docMk/>
            <pc:sldMk cId="3921053892" sldId="557"/>
            <ac:spMk id="3" creationId="{19ABAB7B-EF53-1665-F18B-385525ACA57F}"/>
          </ac:spMkLst>
        </pc:spChg>
      </pc:sldChg>
      <pc:sldChg chg="modSp add mod">
        <pc:chgData name="Sheena Hannan" userId="f6d57a6c-bea1-461d-94af-1bec5e29378b" providerId="ADAL" clId="{11A39567-31CD-4123-ACB6-DCD37BB23670}" dt="2024-08-12T23:45:47.990" v="16104" actId="20577"/>
        <pc:sldMkLst>
          <pc:docMk/>
          <pc:sldMk cId="1314304310" sldId="558"/>
        </pc:sldMkLst>
        <pc:spChg chg="mod">
          <ac:chgData name="Sheena Hannan" userId="f6d57a6c-bea1-461d-94af-1bec5e29378b" providerId="ADAL" clId="{11A39567-31CD-4123-ACB6-DCD37BB23670}" dt="2024-08-09T07:17:46.911" v="15344" actId="20577"/>
          <ac:spMkLst>
            <pc:docMk/>
            <pc:sldMk cId="1314304310" sldId="558"/>
            <ac:spMk id="2" creationId="{F6ABDEDB-52E8-D41E-C115-AE2BED4E49D3}"/>
          </ac:spMkLst>
        </pc:spChg>
        <pc:spChg chg="mod">
          <ac:chgData name="Sheena Hannan" userId="f6d57a6c-bea1-461d-94af-1bec5e29378b" providerId="ADAL" clId="{11A39567-31CD-4123-ACB6-DCD37BB23670}" dt="2024-08-12T23:45:47.990" v="16104" actId="20577"/>
          <ac:spMkLst>
            <pc:docMk/>
            <pc:sldMk cId="1314304310" sldId="558"/>
            <ac:spMk id="3" creationId="{19ABAB7B-EF53-1665-F18B-385525ACA57F}"/>
          </ac:spMkLst>
        </pc:spChg>
      </pc:sldChg>
      <pc:sldChg chg="modSp add del mod">
        <pc:chgData name="Sheena Hannan" userId="f6d57a6c-bea1-461d-94af-1bec5e29378b" providerId="ADAL" clId="{11A39567-31CD-4123-ACB6-DCD37BB23670}" dt="2024-08-09T07:16:58.054" v="15332" actId="2696"/>
        <pc:sldMkLst>
          <pc:docMk/>
          <pc:sldMk cId="4008330386" sldId="558"/>
        </pc:sldMkLst>
        <pc:spChg chg="mod">
          <ac:chgData name="Sheena Hannan" userId="f6d57a6c-bea1-461d-94af-1bec5e29378b" providerId="ADAL" clId="{11A39567-31CD-4123-ACB6-DCD37BB23670}" dt="2024-08-08T06:34:53.046" v="3020" actId="1076"/>
          <ac:spMkLst>
            <pc:docMk/>
            <pc:sldMk cId="4008330386" sldId="558"/>
            <ac:spMk id="3" creationId="{19ABAB7B-EF53-1665-F18B-385525ACA57F}"/>
          </ac:spMkLst>
        </pc:spChg>
      </pc:sldChg>
      <pc:sldChg chg="modSp add mod">
        <pc:chgData name="Sheena Hannan" userId="f6d57a6c-bea1-461d-94af-1bec5e29378b" providerId="ADAL" clId="{11A39567-31CD-4123-ACB6-DCD37BB23670}" dt="2024-08-12T00:08:51.848" v="15782" actId="20577"/>
        <pc:sldMkLst>
          <pc:docMk/>
          <pc:sldMk cId="130431675" sldId="559"/>
        </pc:sldMkLst>
        <pc:spChg chg="mod">
          <ac:chgData name="Sheena Hannan" userId="f6d57a6c-bea1-461d-94af-1bec5e29378b" providerId="ADAL" clId="{11A39567-31CD-4123-ACB6-DCD37BB23670}" dt="2024-08-09T07:18:09.059" v="15347" actId="20577"/>
          <ac:spMkLst>
            <pc:docMk/>
            <pc:sldMk cId="130431675" sldId="559"/>
            <ac:spMk id="2" creationId="{F6ABDEDB-52E8-D41E-C115-AE2BED4E49D3}"/>
          </ac:spMkLst>
        </pc:spChg>
        <pc:spChg chg="mod">
          <ac:chgData name="Sheena Hannan" userId="f6d57a6c-bea1-461d-94af-1bec5e29378b" providerId="ADAL" clId="{11A39567-31CD-4123-ACB6-DCD37BB23670}" dt="2024-08-12T00:08:51.848" v="15782" actId="20577"/>
          <ac:spMkLst>
            <pc:docMk/>
            <pc:sldMk cId="130431675" sldId="559"/>
            <ac:spMk id="3" creationId="{19ABAB7B-EF53-1665-F18B-385525ACA57F}"/>
          </ac:spMkLst>
        </pc:spChg>
      </pc:sldChg>
      <pc:sldChg chg="modSp add del mod">
        <pc:chgData name="Sheena Hannan" userId="f6d57a6c-bea1-461d-94af-1bec5e29378b" providerId="ADAL" clId="{11A39567-31CD-4123-ACB6-DCD37BB23670}" dt="2024-08-09T07:16:58.054" v="15332" actId="2696"/>
        <pc:sldMkLst>
          <pc:docMk/>
          <pc:sldMk cId="3424559616" sldId="559"/>
        </pc:sldMkLst>
        <pc:spChg chg="mod">
          <ac:chgData name="Sheena Hannan" userId="f6d57a6c-bea1-461d-94af-1bec5e29378b" providerId="ADAL" clId="{11A39567-31CD-4123-ACB6-DCD37BB23670}" dt="2024-08-08T06:35:00.030" v="3022" actId="1076"/>
          <ac:spMkLst>
            <pc:docMk/>
            <pc:sldMk cId="3424559616" sldId="559"/>
            <ac:spMk id="3" creationId="{19ABAB7B-EF53-1665-F18B-385525ACA57F}"/>
          </ac:spMkLst>
        </pc:spChg>
      </pc:sldChg>
      <pc:sldChg chg="modSp new mod ord">
        <pc:chgData name="Sheena Hannan" userId="f6d57a6c-bea1-461d-94af-1bec5e29378b" providerId="ADAL" clId="{11A39567-31CD-4123-ACB6-DCD37BB23670}" dt="2024-08-09T01:12:16.675" v="4957" actId="6549"/>
        <pc:sldMkLst>
          <pc:docMk/>
          <pc:sldMk cId="3273495195" sldId="560"/>
        </pc:sldMkLst>
        <pc:spChg chg="mod">
          <ac:chgData name="Sheena Hannan" userId="f6d57a6c-bea1-461d-94af-1bec5e29378b" providerId="ADAL" clId="{11A39567-31CD-4123-ACB6-DCD37BB23670}" dt="2024-08-09T00:59:07.423" v="4016" actId="14100"/>
          <ac:spMkLst>
            <pc:docMk/>
            <pc:sldMk cId="3273495195" sldId="560"/>
            <ac:spMk id="2" creationId="{9C61E8FE-B34D-1A22-8824-E4F76914D49E}"/>
          </ac:spMkLst>
        </pc:spChg>
        <pc:spChg chg="mod">
          <ac:chgData name="Sheena Hannan" userId="f6d57a6c-bea1-461d-94af-1bec5e29378b" providerId="ADAL" clId="{11A39567-31CD-4123-ACB6-DCD37BB23670}" dt="2024-08-09T01:12:16.675" v="4957" actId="6549"/>
          <ac:spMkLst>
            <pc:docMk/>
            <pc:sldMk cId="3273495195" sldId="560"/>
            <ac:spMk id="3" creationId="{94510CB0-F88E-D381-1DF1-7A4FF3488E6B}"/>
          </ac:spMkLst>
        </pc:spChg>
      </pc:sldChg>
      <pc:sldChg chg="modSp new mod">
        <pc:chgData name="Sheena Hannan" userId="f6d57a6c-bea1-461d-94af-1bec5e29378b" providerId="ADAL" clId="{11A39567-31CD-4123-ACB6-DCD37BB23670}" dt="2024-08-12T00:02:56.948" v="15757" actId="20577"/>
        <pc:sldMkLst>
          <pc:docMk/>
          <pc:sldMk cId="2773404498" sldId="561"/>
        </pc:sldMkLst>
        <pc:spChg chg="mod">
          <ac:chgData name="Sheena Hannan" userId="f6d57a6c-bea1-461d-94af-1bec5e29378b" providerId="ADAL" clId="{11A39567-31CD-4123-ACB6-DCD37BB23670}" dt="2024-08-09T01:01:37.856" v="4071" actId="113"/>
          <ac:spMkLst>
            <pc:docMk/>
            <pc:sldMk cId="2773404498" sldId="561"/>
            <ac:spMk id="2" creationId="{693C86C1-E6B1-7EB7-9B42-8C01B998B9AE}"/>
          </ac:spMkLst>
        </pc:spChg>
        <pc:spChg chg="mod">
          <ac:chgData name="Sheena Hannan" userId="f6d57a6c-bea1-461d-94af-1bec5e29378b" providerId="ADAL" clId="{11A39567-31CD-4123-ACB6-DCD37BB23670}" dt="2024-08-12T00:02:56.948" v="15757" actId="20577"/>
          <ac:spMkLst>
            <pc:docMk/>
            <pc:sldMk cId="2773404498" sldId="561"/>
            <ac:spMk id="3" creationId="{861FDE6D-8A14-01FE-1A3A-EB910188F17C}"/>
          </ac:spMkLst>
        </pc:spChg>
      </pc:sldChg>
      <pc:sldChg chg="modSp new mod">
        <pc:chgData name="Sheena Hannan" userId="f6d57a6c-bea1-461d-94af-1bec5e29378b" providerId="ADAL" clId="{11A39567-31CD-4123-ACB6-DCD37BB23670}" dt="2024-08-12T00:03:05.762" v="15759" actId="20577"/>
        <pc:sldMkLst>
          <pc:docMk/>
          <pc:sldMk cId="2678954685" sldId="562"/>
        </pc:sldMkLst>
        <pc:spChg chg="mod">
          <ac:chgData name="Sheena Hannan" userId="f6d57a6c-bea1-461d-94af-1bec5e29378b" providerId="ADAL" clId="{11A39567-31CD-4123-ACB6-DCD37BB23670}" dt="2024-08-09T01:11:32.876" v="4956" actId="113"/>
          <ac:spMkLst>
            <pc:docMk/>
            <pc:sldMk cId="2678954685" sldId="562"/>
            <ac:spMk id="2" creationId="{1299ABCE-CD7F-0096-C078-33431D82B83B}"/>
          </ac:spMkLst>
        </pc:spChg>
        <pc:spChg chg="mod">
          <ac:chgData name="Sheena Hannan" userId="f6d57a6c-bea1-461d-94af-1bec5e29378b" providerId="ADAL" clId="{11A39567-31CD-4123-ACB6-DCD37BB23670}" dt="2024-08-12T00:03:05.762" v="15759" actId="20577"/>
          <ac:spMkLst>
            <pc:docMk/>
            <pc:sldMk cId="2678954685" sldId="562"/>
            <ac:spMk id="3" creationId="{7F5ED53C-4834-518E-53B6-E8184BB89D6A}"/>
          </ac:spMkLst>
        </pc:spChg>
      </pc:sldChg>
      <pc:sldChg chg="modSp new del mod">
        <pc:chgData name="Sheena Hannan" userId="f6d57a6c-bea1-461d-94af-1bec5e29378b" providerId="ADAL" clId="{11A39567-31CD-4123-ACB6-DCD37BB23670}" dt="2024-08-09T01:31:48.009" v="6066" actId="2696"/>
        <pc:sldMkLst>
          <pc:docMk/>
          <pc:sldMk cId="834390913" sldId="563"/>
        </pc:sldMkLst>
        <pc:spChg chg="mod">
          <ac:chgData name="Sheena Hannan" userId="f6d57a6c-bea1-461d-94af-1bec5e29378b" providerId="ADAL" clId="{11A39567-31CD-4123-ACB6-DCD37BB23670}" dt="2024-08-09T01:18:09.167" v="5503" actId="113"/>
          <ac:spMkLst>
            <pc:docMk/>
            <pc:sldMk cId="834390913" sldId="563"/>
            <ac:spMk id="2" creationId="{C269123A-866B-7345-6E62-A44E71F1845C}"/>
          </ac:spMkLst>
        </pc:spChg>
        <pc:spChg chg="mod">
          <ac:chgData name="Sheena Hannan" userId="f6d57a6c-bea1-461d-94af-1bec5e29378b" providerId="ADAL" clId="{11A39567-31CD-4123-ACB6-DCD37BB23670}" dt="2024-08-09T01:26:44.649" v="5836" actId="20577"/>
          <ac:spMkLst>
            <pc:docMk/>
            <pc:sldMk cId="834390913" sldId="563"/>
            <ac:spMk id="3" creationId="{A5AFABCA-503C-E746-BC72-BDF10A88DE9A}"/>
          </ac:spMkLst>
        </pc:spChg>
      </pc:sldChg>
      <pc:sldChg chg="addSp delSp modSp new mod modClrScheme chgLayout">
        <pc:chgData name="Sheena Hannan" userId="f6d57a6c-bea1-461d-94af-1bec5e29378b" providerId="ADAL" clId="{11A39567-31CD-4123-ACB6-DCD37BB23670}" dt="2024-08-13T02:31:32.222" v="16106" actId="20577"/>
        <pc:sldMkLst>
          <pc:docMk/>
          <pc:sldMk cId="1450107124" sldId="564"/>
        </pc:sldMkLst>
        <pc:spChg chg="mod ord">
          <ac:chgData name="Sheena Hannan" userId="f6d57a6c-bea1-461d-94af-1bec5e29378b" providerId="ADAL" clId="{11A39567-31CD-4123-ACB6-DCD37BB23670}" dt="2024-08-09T01:29:49.211" v="6004" actId="700"/>
          <ac:spMkLst>
            <pc:docMk/>
            <pc:sldMk cId="1450107124" sldId="564"/>
            <ac:spMk id="2" creationId="{E6B65D0F-1CEF-935F-5308-7BDE3AAA2209}"/>
          </ac:spMkLst>
        </pc:spChg>
        <pc:spChg chg="mod ord">
          <ac:chgData name="Sheena Hannan" userId="f6d57a6c-bea1-461d-94af-1bec5e29378b" providerId="ADAL" clId="{11A39567-31CD-4123-ACB6-DCD37BB23670}" dt="2024-08-13T02:31:32.222" v="16106" actId="20577"/>
          <ac:spMkLst>
            <pc:docMk/>
            <pc:sldMk cId="1450107124" sldId="564"/>
            <ac:spMk id="3" creationId="{AD17C2BB-0576-5B4D-0D02-8F4418F6F4B9}"/>
          </ac:spMkLst>
        </pc:spChg>
        <pc:spChg chg="add del">
          <ac:chgData name="Sheena Hannan" userId="f6d57a6c-bea1-461d-94af-1bec5e29378b" providerId="ADAL" clId="{11A39567-31CD-4123-ACB6-DCD37BB23670}" dt="2024-08-09T01:29:06.320" v="5994" actId="22"/>
          <ac:spMkLst>
            <pc:docMk/>
            <pc:sldMk cId="1450107124" sldId="564"/>
            <ac:spMk id="5" creationId="{4E0C22CA-8A81-BB15-B307-830FEE9636EC}"/>
          </ac:spMkLst>
        </pc:spChg>
        <pc:spChg chg="add mod">
          <ac:chgData name="Sheena Hannan" userId="f6d57a6c-bea1-461d-94af-1bec5e29378b" providerId="ADAL" clId="{11A39567-31CD-4123-ACB6-DCD37BB23670}" dt="2024-08-09T01:29:57.133" v="6006" actId="27636"/>
          <ac:spMkLst>
            <pc:docMk/>
            <pc:sldMk cId="1450107124" sldId="564"/>
            <ac:spMk id="6" creationId="{B3BBC79A-FA6A-5F23-8318-F62A3C373F76}"/>
          </ac:spMkLst>
        </pc:spChg>
        <pc:spChg chg="add mod ord">
          <ac:chgData name="Sheena Hannan" userId="f6d57a6c-bea1-461d-94af-1bec5e29378b" providerId="ADAL" clId="{11A39567-31CD-4123-ACB6-DCD37BB23670}" dt="2024-08-12T00:03:26.728" v="15764" actId="20577"/>
          <ac:spMkLst>
            <pc:docMk/>
            <pc:sldMk cId="1450107124" sldId="564"/>
            <ac:spMk id="7" creationId="{3525E93C-C14C-81B2-718B-7BBE01FD9CED}"/>
          </ac:spMkLst>
        </pc:spChg>
      </pc:sldChg>
      <pc:sldChg chg="modSp new mod">
        <pc:chgData name="Sheena Hannan" userId="f6d57a6c-bea1-461d-94af-1bec5e29378b" providerId="ADAL" clId="{11A39567-31CD-4123-ACB6-DCD37BB23670}" dt="2024-08-12T00:03:41.672" v="15765" actId="20577"/>
        <pc:sldMkLst>
          <pc:docMk/>
          <pc:sldMk cId="3609413967" sldId="565"/>
        </pc:sldMkLst>
        <pc:spChg chg="mod">
          <ac:chgData name="Sheena Hannan" userId="f6d57a6c-bea1-461d-94af-1bec5e29378b" providerId="ADAL" clId="{11A39567-31CD-4123-ACB6-DCD37BB23670}" dt="2024-08-09T06:57:47.080" v="15327" actId="20577"/>
          <ac:spMkLst>
            <pc:docMk/>
            <pc:sldMk cId="3609413967" sldId="565"/>
            <ac:spMk id="2" creationId="{52F177B0-CDBB-1822-27FD-785417FA68C8}"/>
          </ac:spMkLst>
        </pc:spChg>
        <pc:spChg chg="mod">
          <ac:chgData name="Sheena Hannan" userId="f6d57a6c-bea1-461d-94af-1bec5e29378b" providerId="ADAL" clId="{11A39567-31CD-4123-ACB6-DCD37BB23670}" dt="2024-08-12T00:03:41.672" v="15765" actId="20577"/>
          <ac:spMkLst>
            <pc:docMk/>
            <pc:sldMk cId="3609413967" sldId="565"/>
            <ac:spMk id="3" creationId="{58FD1A01-9B5E-4B26-2BD9-9237124CEDCE}"/>
          </ac:spMkLst>
        </pc:spChg>
      </pc:sldChg>
      <pc:sldChg chg="addSp delSp modSp new mod modClrScheme chgLayout">
        <pc:chgData name="Sheena Hannan" userId="f6d57a6c-bea1-461d-94af-1bec5e29378b" providerId="ADAL" clId="{11A39567-31CD-4123-ACB6-DCD37BB23670}" dt="2024-08-12T23:39:22.032" v="16007" actId="14100"/>
        <pc:sldMkLst>
          <pc:docMk/>
          <pc:sldMk cId="395414592" sldId="566"/>
        </pc:sldMkLst>
        <pc:spChg chg="mod ord">
          <ac:chgData name="Sheena Hannan" userId="f6d57a6c-bea1-461d-94af-1bec5e29378b" providerId="ADAL" clId="{11A39567-31CD-4123-ACB6-DCD37BB23670}" dt="2024-08-09T01:54:46.028" v="8213" actId="700"/>
          <ac:spMkLst>
            <pc:docMk/>
            <pc:sldMk cId="395414592" sldId="566"/>
            <ac:spMk id="2" creationId="{D297CF4C-0064-B0A0-CAE6-FF37590266DE}"/>
          </ac:spMkLst>
        </pc:spChg>
        <pc:spChg chg="mod ord">
          <ac:chgData name="Sheena Hannan" userId="f6d57a6c-bea1-461d-94af-1bec5e29378b" providerId="ADAL" clId="{11A39567-31CD-4123-ACB6-DCD37BB23670}" dt="2024-08-12T23:39:22.032" v="16007" actId="14100"/>
          <ac:spMkLst>
            <pc:docMk/>
            <pc:sldMk cId="395414592" sldId="566"/>
            <ac:spMk id="3" creationId="{A18A0000-673F-6765-8CB2-0DCFF9438CFE}"/>
          </ac:spMkLst>
        </pc:spChg>
        <pc:spChg chg="add del mod ord">
          <ac:chgData name="Sheena Hannan" userId="f6d57a6c-bea1-461d-94af-1bec5e29378b" providerId="ADAL" clId="{11A39567-31CD-4123-ACB6-DCD37BB23670}" dt="2024-08-09T01:54:34.549" v="8209" actId="700"/>
          <ac:spMkLst>
            <pc:docMk/>
            <pc:sldMk cId="395414592" sldId="566"/>
            <ac:spMk id="4" creationId="{8B8D1829-F4CE-DD65-AD34-74000FCBCDDB}"/>
          </ac:spMkLst>
        </pc:spChg>
        <pc:spChg chg="add del mod ord">
          <ac:chgData name="Sheena Hannan" userId="f6d57a6c-bea1-461d-94af-1bec5e29378b" providerId="ADAL" clId="{11A39567-31CD-4123-ACB6-DCD37BB23670}" dt="2024-08-09T01:54:34.549" v="8209" actId="700"/>
          <ac:spMkLst>
            <pc:docMk/>
            <pc:sldMk cId="395414592" sldId="566"/>
            <ac:spMk id="5" creationId="{93DB7B52-9038-C24D-B60A-D46C97CDD125}"/>
          </ac:spMkLst>
        </pc:spChg>
        <pc:spChg chg="add del mod ord">
          <ac:chgData name="Sheena Hannan" userId="f6d57a6c-bea1-461d-94af-1bec5e29378b" providerId="ADAL" clId="{11A39567-31CD-4123-ACB6-DCD37BB23670}" dt="2024-08-09T01:54:34.549" v="8209" actId="700"/>
          <ac:spMkLst>
            <pc:docMk/>
            <pc:sldMk cId="395414592" sldId="566"/>
            <ac:spMk id="6" creationId="{9C2178A9-395F-FFC8-99DE-844ABD5A26B7}"/>
          </ac:spMkLst>
        </pc:spChg>
        <pc:spChg chg="add del mod ord">
          <ac:chgData name="Sheena Hannan" userId="f6d57a6c-bea1-461d-94af-1bec5e29378b" providerId="ADAL" clId="{11A39567-31CD-4123-ACB6-DCD37BB23670}" dt="2024-08-09T01:54:46.028" v="8213" actId="700"/>
          <ac:spMkLst>
            <pc:docMk/>
            <pc:sldMk cId="395414592" sldId="566"/>
            <ac:spMk id="7" creationId="{219E29CD-17AD-AEDB-30D8-3F722F8E8708}"/>
          </ac:spMkLst>
        </pc:spChg>
      </pc:sldChg>
      <pc:sldChg chg="addSp delSp modSp new mod modClrScheme chgLayout">
        <pc:chgData name="Sheena Hannan" userId="f6d57a6c-bea1-461d-94af-1bec5e29378b" providerId="ADAL" clId="{11A39567-31CD-4123-ACB6-DCD37BB23670}" dt="2024-08-12T23:42:53.847" v="16021" actId="20577"/>
        <pc:sldMkLst>
          <pc:docMk/>
          <pc:sldMk cId="1999222706" sldId="567"/>
        </pc:sldMkLst>
        <pc:spChg chg="mod ord">
          <ac:chgData name="Sheena Hannan" userId="f6d57a6c-bea1-461d-94af-1bec5e29378b" providerId="ADAL" clId="{11A39567-31CD-4123-ACB6-DCD37BB23670}" dt="2024-08-09T04:39:40.775" v="10420" actId="20577"/>
          <ac:spMkLst>
            <pc:docMk/>
            <pc:sldMk cId="1999222706" sldId="567"/>
            <ac:spMk id="2" creationId="{4F3CD147-20C1-9D5A-6481-6E1484576C12}"/>
          </ac:spMkLst>
        </pc:spChg>
        <pc:spChg chg="del mod ord">
          <ac:chgData name="Sheena Hannan" userId="f6d57a6c-bea1-461d-94af-1bec5e29378b" providerId="ADAL" clId="{11A39567-31CD-4123-ACB6-DCD37BB23670}" dt="2024-08-09T04:22:57.004" v="8537" actId="700"/>
          <ac:spMkLst>
            <pc:docMk/>
            <pc:sldMk cId="1999222706" sldId="567"/>
            <ac:spMk id="3" creationId="{4FAADDD1-31F9-1845-0D11-46053433DBE4}"/>
          </ac:spMkLst>
        </pc:spChg>
        <pc:spChg chg="add mod ord">
          <ac:chgData name="Sheena Hannan" userId="f6d57a6c-bea1-461d-94af-1bec5e29378b" providerId="ADAL" clId="{11A39567-31CD-4123-ACB6-DCD37BB23670}" dt="2024-08-12T23:42:53.847" v="16021" actId="20577"/>
          <ac:spMkLst>
            <pc:docMk/>
            <pc:sldMk cId="1999222706" sldId="567"/>
            <ac:spMk id="4" creationId="{0838E9EE-ABFE-C2F6-6180-7F0718D13603}"/>
          </ac:spMkLst>
        </pc:spChg>
        <pc:spChg chg="add mod ord">
          <ac:chgData name="Sheena Hannan" userId="f6d57a6c-bea1-461d-94af-1bec5e29378b" providerId="ADAL" clId="{11A39567-31CD-4123-ACB6-DCD37BB23670}" dt="2024-08-12T00:04:23.824" v="15772" actId="20577"/>
          <ac:spMkLst>
            <pc:docMk/>
            <pc:sldMk cId="1999222706" sldId="567"/>
            <ac:spMk id="5" creationId="{D031747E-AD6D-2E8C-BA8A-2B1C2A833DE8}"/>
          </ac:spMkLst>
        </pc:spChg>
      </pc:sldChg>
      <pc:sldChg chg="addSp delSp modSp new mod">
        <pc:chgData name="Sheena Hannan" userId="f6d57a6c-bea1-461d-94af-1bec5e29378b" providerId="ADAL" clId="{11A39567-31CD-4123-ACB6-DCD37BB23670}" dt="2024-08-11T23:15:24.487" v="15720" actId="1035"/>
        <pc:sldMkLst>
          <pc:docMk/>
          <pc:sldMk cId="2987755988" sldId="568"/>
        </pc:sldMkLst>
        <pc:spChg chg="mod">
          <ac:chgData name="Sheena Hannan" userId="f6d57a6c-bea1-461d-94af-1bec5e29378b" providerId="ADAL" clId="{11A39567-31CD-4123-ACB6-DCD37BB23670}" dt="2024-08-09T02:04:59.156" v="8438" actId="20577"/>
          <ac:spMkLst>
            <pc:docMk/>
            <pc:sldMk cId="2987755988" sldId="568"/>
            <ac:spMk id="2" creationId="{E5BD5068-D825-911E-EC94-34EBA1065AA6}"/>
          </ac:spMkLst>
        </pc:spChg>
        <pc:spChg chg="mod">
          <ac:chgData name="Sheena Hannan" userId="f6d57a6c-bea1-461d-94af-1bec5e29378b" providerId="ADAL" clId="{11A39567-31CD-4123-ACB6-DCD37BB23670}" dt="2024-08-09T02:04:04.237" v="8382" actId="20577"/>
          <ac:spMkLst>
            <pc:docMk/>
            <pc:sldMk cId="2987755988" sldId="568"/>
            <ac:spMk id="3" creationId="{D86432E6-0AF3-3356-262F-447D66891A59}"/>
          </ac:spMkLst>
        </pc:spChg>
        <pc:spChg chg="mod">
          <ac:chgData name="Sheena Hannan" userId="f6d57a6c-bea1-461d-94af-1bec5e29378b" providerId="ADAL" clId="{11A39567-31CD-4123-ACB6-DCD37BB23670}" dt="2024-08-09T02:04:13.350" v="8403" actId="20577"/>
          <ac:spMkLst>
            <pc:docMk/>
            <pc:sldMk cId="2987755988" sldId="568"/>
            <ac:spMk id="4" creationId="{F2E69F89-898B-5AC3-6242-09D962647DC0}"/>
          </ac:spMkLst>
        </pc:spChg>
        <pc:picChg chg="add del mod">
          <ac:chgData name="Sheena Hannan" userId="f6d57a6c-bea1-461d-94af-1bec5e29378b" providerId="ADAL" clId="{11A39567-31CD-4123-ACB6-DCD37BB23670}" dt="2024-08-11T23:13:58.694" v="15707" actId="478"/>
          <ac:picMkLst>
            <pc:docMk/>
            <pc:sldMk cId="2987755988" sldId="568"/>
            <ac:picMk id="5" creationId="{EB58F0D9-A6DB-E467-2580-727CAFE87F56}"/>
          </ac:picMkLst>
        </pc:picChg>
        <pc:picChg chg="add del mod">
          <ac:chgData name="Sheena Hannan" userId="f6d57a6c-bea1-461d-94af-1bec5e29378b" providerId="ADAL" clId="{11A39567-31CD-4123-ACB6-DCD37BB23670}" dt="2024-08-11T23:13:22.143" v="15704" actId="478"/>
          <ac:picMkLst>
            <pc:docMk/>
            <pc:sldMk cId="2987755988" sldId="568"/>
            <ac:picMk id="6" creationId="{BCC300C8-65A5-B1E0-6749-3BD5B5D1FF89}"/>
          </ac:picMkLst>
        </pc:picChg>
        <pc:picChg chg="add del mod">
          <ac:chgData name="Sheena Hannan" userId="f6d57a6c-bea1-461d-94af-1bec5e29378b" providerId="ADAL" clId="{11A39567-31CD-4123-ACB6-DCD37BB23670}" dt="2024-08-11T23:14:39.639" v="15711" actId="478"/>
          <ac:picMkLst>
            <pc:docMk/>
            <pc:sldMk cId="2987755988" sldId="568"/>
            <ac:picMk id="8" creationId="{CF4DA6B6-F96D-3C5C-77B6-290FBE677D56}"/>
          </ac:picMkLst>
        </pc:picChg>
        <pc:picChg chg="add mod">
          <ac:chgData name="Sheena Hannan" userId="f6d57a6c-bea1-461d-94af-1bec5e29378b" providerId="ADAL" clId="{11A39567-31CD-4123-ACB6-DCD37BB23670}" dt="2024-08-11T23:15:24.487" v="15720" actId="1035"/>
          <ac:picMkLst>
            <pc:docMk/>
            <pc:sldMk cId="2987755988" sldId="568"/>
            <ac:picMk id="10" creationId="{5671162E-1092-9E05-81A8-527DCF854E9D}"/>
          </ac:picMkLst>
        </pc:picChg>
        <pc:picChg chg="add mod">
          <ac:chgData name="Sheena Hannan" userId="f6d57a6c-bea1-461d-94af-1bec5e29378b" providerId="ADAL" clId="{11A39567-31CD-4123-ACB6-DCD37BB23670}" dt="2024-08-11T23:15:05.420" v="15718" actId="1076"/>
          <ac:picMkLst>
            <pc:docMk/>
            <pc:sldMk cId="2987755988" sldId="568"/>
            <ac:picMk id="12" creationId="{857855BD-20D1-7373-9986-6A0C6EBB1B86}"/>
          </ac:picMkLst>
        </pc:picChg>
      </pc:sldChg>
      <pc:sldChg chg="modSp new mod ord">
        <pc:chgData name="Sheena Hannan" userId="f6d57a6c-bea1-461d-94af-1bec5e29378b" providerId="ADAL" clId="{11A39567-31CD-4123-ACB6-DCD37BB23670}" dt="2024-08-09T07:18:19.240" v="15349"/>
        <pc:sldMkLst>
          <pc:docMk/>
          <pc:sldMk cId="3850253322" sldId="569"/>
        </pc:sldMkLst>
        <pc:spChg chg="mod">
          <ac:chgData name="Sheena Hannan" userId="f6d57a6c-bea1-461d-94af-1bec5e29378b" providerId="ADAL" clId="{11A39567-31CD-4123-ACB6-DCD37BB23670}" dt="2024-08-09T06:32:34.071" v="14134" actId="113"/>
          <ac:spMkLst>
            <pc:docMk/>
            <pc:sldMk cId="3850253322" sldId="569"/>
            <ac:spMk id="2" creationId="{0BB1BE7B-7482-A9CA-74EE-24A9927216D8}"/>
          </ac:spMkLst>
        </pc:spChg>
        <pc:spChg chg="mod">
          <ac:chgData name="Sheena Hannan" userId="f6d57a6c-bea1-461d-94af-1bec5e29378b" providerId="ADAL" clId="{11A39567-31CD-4123-ACB6-DCD37BB23670}" dt="2024-08-09T06:35:09.108" v="14473" actId="20577"/>
          <ac:spMkLst>
            <pc:docMk/>
            <pc:sldMk cId="3850253322" sldId="569"/>
            <ac:spMk id="3" creationId="{33DC041F-C25E-3E93-1A3F-59FA6CBCCCE1}"/>
          </ac:spMkLst>
        </pc:spChg>
      </pc:sldChg>
      <pc:sldChg chg="new del">
        <pc:chgData name="Sheena Hannan" userId="f6d57a6c-bea1-461d-94af-1bec5e29378b" providerId="ADAL" clId="{11A39567-31CD-4123-ACB6-DCD37BB23670}" dt="2024-08-09T06:37:35.607" v="14474" actId="2696"/>
        <pc:sldMkLst>
          <pc:docMk/>
          <pc:sldMk cId="2108479896" sldId="570"/>
        </pc:sldMkLst>
      </pc:sldChg>
      <pc:sldChg chg="modSp add del mod">
        <pc:chgData name="Sheena Hannan" userId="f6d57a6c-bea1-461d-94af-1bec5e29378b" providerId="ADAL" clId="{11A39567-31CD-4123-ACB6-DCD37BB23670}" dt="2024-08-09T04:39:35.171" v="10412" actId="2696"/>
        <pc:sldMkLst>
          <pc:docMk/>
          <pc:sldMk cId="3045765888" sldId="571"/>
        </pc:sldMkLst>
        <pc:spChg chg="mod">
          <ac:chgData name="Sheena Hannan" userId="f6d57a6c-bea1-461d-94af-1bec5e29378b" providerId="ADAL" clId="{11A39567-31CD-4123-ACB6-DCD37BB23670}" dt="2024-08-09T04:31:23.116" v="9498" actId="20577"/>
          <ac:spMkLst>
            <pc:docMk/>
            <pc:sldMk cId="3045765888" sldId="571"/>
            <ac:spMk id="2" creationId="{4F3CD147-20C1-9D5A-6481-6E1484576C12}"/>
          </ac:spMkLst>
        </pc:spChg>
        <pc:spChg chg="mod">
          <ac:chgData name="Sheena Hannan" userId="f6d57a6c-bea1-461d-94af-1bec5e29378b" providerId="ADAL" clId="{11A39567-31CD-4123-ACB6-DCD37BB23670}" dt="2024-08-09T04:39:24.904" v="10410" actId="27636"/>
          <ac:spMkLst>
            <pc:docMk/>
            <pc:sldMk cId="3045765888" sldId="571"/>
            <ac:spMk id="4" creationId="{0838E9EE-ABFE-C2F6-6180-7F0718D13603}"/>
          </ac:spMkLst>
        </pc:spChg>
        <pc:spChg chg="mod">
          <ac:chgData name="Sheena Hannan" userId="f6d57a6c-bea1-461d-94af-1bec5e29378b" providerId="ADAL" clId="{11A39567-31CD-4123-ACB6-DCD37BB23670}" dt="2024-08-09T04:39:24.906" v="10411" actId="27636"/>
          <ac:spMkLst>
            <pc:docMk/>
            <pc:sldMk cId="3045765888" sldId="571"/>
            <ac:spMk id="5" creationId="{D031747E-AD6D-2E8C-BA8A-2B1C2A833DE8}"/>
          </ac:spMkLst>
        </pc:spChg>
      </pc:sldChg>
      <pc:sldChg chg="modSp add mod ord">
        <pc:chgData name="Sheena Hannan" userId="f6d57a6c-bea1-461d-94af-1bec5e29378b" providerId="ADAL" clId="{11A39567-31CD-4123-ACB6-DCD37BB23670}" dt="2024-08-12T23:42:15.008" v="16017" actId="20577"/>
        <pc:sldMkLst>
          <pc:docMk/>
          <pc:sldMk cId="4226675035" sldId="571"/>
        </pc:sldMkLst>
        <pc:spChg chg="mod">
          <ac:chgData name="Sheena Hannan" userId="f6d57a6c-bea1-461d-94af-1bec5e29378b" providerId="ADAL" clId="{11A39567-31CD-4123-ACB6-DCD37BB23670}" dt="2024-08-09T05:49:20.321" v="11376" actId="20577"/>
          <ac:spMkLst>
            <pc:docMk/>
            <pc:sldMk cId="4226675035" sldId="571"/>
            <ac:spMk id="2" creationId="{4F3CD147-20C1-9D5A-6481-6E1484576C12}"/>
          </ac:spMkLst>
        </pc:spChg>
        <pc:spChg chg="mod">
          <ac:chgData name="Sheena Hannan" userId="f6d57a6c-bea1-461d-94af-1bec5e29378b" providerId="ADAL" clId="{11A39567-31CD-4123-ACB6-DCD37BB23670}" dt="2024-08-12T00:04:43.422" v="15775" actId="20577"/>
          <ac:spMkLst>
            <pc:docMk/>
            <pc:sldMk cId="4226675035" sldId="571"/>
            <ac:spMk id="4" creationId="{0838E9EE-ABFE-C2F6-6180-7F0718D13603}"/>
          </ac:spMkLst>
        </pc:spChg>
        <pc:spChg chg="mod">
          <ac:chgData name="Sheena Hannan" userId="f6d57a6c-bea1-461d-94af-1bec5e29378b" providerId="ADAL" clId="{11A39567-31CD-4123-ACB6-DCD37BB23670}" dt="2024-08-12T23:42:15.008" v="16017" actId="20577"/>
          <ac:spMkLst>
            <pc:docMk/>
            <pc:sldMk cId="4226675035" sldId="571"/>
            <ac:spMk id="5" creationId="{D031747E-AD6D-2E8C-BA8A-2B1C2A833DE8}"/>
          </ac:spMkLst>
        </pc:spChg>
      </pc:sldChg>
      <pc:sldChg chg="addSp delSp modSp new mod">
        <pc:chgData name="Sheena Hannan" userId="f6d57a6c-bea1-461d-94af-1bec5e29378b" providerId="ADAL" clId="{11A39567-31CD-4123-ACB6-DCD37BB23670}" dt="2024-08-12T23:39:38.109" v="16008" actId="20577"/>
        <pc:sldMkLst>
          <pc:docMk/>
          <pc:sldMk cId="3745094504" sldId="572"/>
        </pc:sldMkLst>
        <pc:spChg chg="del">
          <ac:chgData name="Sheena Hannan" userId="f6d57a6c-bea1-461d-94af-1bec5e29378b" providerId="ADAL" clId="{11A39567-31CD-4123-ACB6-DCD37BB23670}" dt="2024-08-09T05:59:37.874" v="12254"/>
          <ac:spMkLst>
            <pc:docMk/>
            <pc:sldMk cId="3745094504" sldId="572"/>
            <ac:spMk id="2" creationId="{9D2F5176-47DA-66E9-2C89-4483B3046BA7}"/>
          </ac:spMkLst>
        </pc:spChg>
        <pc:spChg chg="mod">
          <ac:chgData name="Sheena Hannan" userId="f6d57a6c-bea1-461d-94af-1bec5e29378b" providerId="ADAL" clId="{11A39567-31CD-4123-ACB6-DCD37BB23670}" dt="2024-08-12T23:39:38.109" v="16008" actId="20577"/>
          <ac:spMkLst>
            <pc:docMk/>
            <pc:sldMk cId="3745094504" sldId="572"/>
            <ac:spMk id="3" creationId="{DCEAF983-8397-A332-287A-452DD91E832B}"/>
          </ac:spMkLst>
        </pc:spChg>
        <pc:spChg chg="mod">
          <ac:chgData name="Sheena Hannan" userId="f6d57a6c-bea1-461d-94af-1bec5e29378b" providerId="ADAL" clId="{11A39567-31CD-4123-ACB6-DCD37BB23670}" dt="2024-08-09T06:12:59.214" v="13218" actId="27636"/>
          <ac:spMkLst>
            <pc:docMk/>
            <pc:sldMk cId="3745094504" sldId="572"/>
            <ac:spMk id="4" creationId="{8BFDA6BE-F652-7C22-A4D9-1AE9671838A0}"/>
          </ac:spMkLst>
        </pc:spChg>
        <pc:spChg chg="add mod">
          <ac:chgData name="Sheena Hannan" userId="f6d57a6c-bea1-461d-94af-1bec5e29378b" providerId="ADAL" clId="{11A39567-31CD-4123-ACB6-DCD37BB23670}" dt="2024-08-09T05:59:46.785" v="12272" actId="20577"/>
          <ac:spMkLst>
            <pc:docMk/>
            <pc:sldMk cId="3745094504" sldId="572"/>
            <ac:spMk id="5" creationId="{1FF0437D-30CD-2747-BAE8-D443D124D9CF}"/>
          </ac:spMkLst>
        </pc:spChg>
      </pc:sldChg>
      <pc:sldChg chg="add del ord">
        <pc:chgData name="Sheena Hannan" userId="f6d57a6c-bea1-461d-94af-1bec5e29378b" providerId="ADAL" clId="{11A39567-31CD-4123-ACB6-DCD37BB23670}" dt="2024-08-09T05:59:09.994" v="12251" actId="47"/>
        <pc:sldMkLst>
          <pc:docMk/>
          <pc:sldMk cId="4090022936" sldId="572"/>
        </pc:sldMkLst>
      </pc:sldChg>
      <pc:sldChg chg="addSp modSp new mod ord">
        <pc:chgData name="Sheena Hannan" userId="f6d57a6c-bea1-461d-94af-1bec5e29378b" providerId="ADAL" clId="{11A39567-31CD-4123-ACB6-DCD37BB23670}" dt="2024-08-12T23:41:44.542" v="16010"/>
        <pc:sldMkLst>
          <pc:docMk/>
          <pc:sldMk cId="1611350257" sldId="573"/>
        </pc:sldMkLst>
        <pc:spChg chg="mod">
          <ac:chgData name="Sheena Hannan" userId="f6d57a6c-bea1-461d-94af-1bec5e29378b" providerId="ADAL" clId="{11A39567-31CD-4123-ACB6-DCD37BB23670}" dt="2024-08-09T06:28:43.428" v="14063" actId="27636"/>
          <ac:spMkLst>
            <pc:docMk/>
            <pc:sldMk cId="1611350257" sldId="573"/>
            <ac:spMk id="3" creationId="{27560F6E-F777-D479-B5BF-7B5637CF625B}"/>
          </ac:spMkLst>
        </pc:spChg>
        <pc:spChg chg="mod">
          <ac:chgData name="Sheena Hannan" userId="f6d57a6c-bea1-461d-94af-1bec5e29378b" providerId="ADAL" clId="{11A39567-31CD-4123-ACB6-DCD37BB23670}" dt="2024-08-09T06:29:16.052" v="14089" actId="20577"/>
          <ac:spMkLst>
            <pc:docMk/>
            <pc:sldMk cId="1611350257" sldId="573"/>
            <ac:spMk id="4" creationId="{245370E5-ACB2-3784-88BB-657DB2B0DDDB}"/>
          </ac:spMkLst>
        </pc:spChg>
        <pc:spChg chg="add mod">
          <ac:chgData name="Sheena Hannan" userId="f6d57a6c-bea1-461d-94af-1bec5e29378b" providerId="ADAL" clId="{11A39567-31CD-4123-ACB6-DCD37BB23670}" dt="2024-08-09T06:21:24.189" v="13251" actId="27636"/>
          <ac:spMkLst>
            <pc:docMk/>
            <pc:sldMk cId="1611350257" sldId="573"/>
            <ac:spMk id="5" creationId="{0848B36B-FD4F-7278-70B2-849C84540018}"/>
          </ac:spMkLst>
        </pc:spChg>
      </pc:sldChg>
      <pc:sldChg chg="modSp new mod">
        <pc:chgData name="Sheena Hannan" userId="f6d57a6c-bea1-461d-94af-1bec5e29378b" providerId="ADAL" clId="{11A39567-31CD-4123-ACB6-DCD37BB23670}" dt="2024-08-13T02:32:20.397" v="16173" actId="20577"/>
        <pc:sldMkLst>
          <pc:docMk/>
          <pc:sldMk cId="2822071347" sldId="574"/>
        </pc:sldMkLst>
        <pc:spChg chg="mod">
          <ac:chgData name="Sheena Hannan" userId="f6d57a6c-bea1-461d-94af-1bec5e29378b" providerId="ADAL" clId="{11A39567-31CD-4123-ACB6-DCD37BB23670}" dt="2024-08-12T23:37:34.943" v="15993" actId="20577"/>
          <ac:spMkLst>
            <pc:docMk/>
            <pc:sldMk cId="2822071347" sldId="574"/>
            <ac:spMk id="2" creationId="{EED075F6-C21F-E06E-7CBA-BCAD065F3C25}"/>
          </ac:spMkLst>
        </pc:spChg>
        <pc:spChg chg="mod">
          <ac:chgData name="Sheena Hannan" userId="f6d57a6c-bea1-461d-94af-1bec5e29378b" providerId="ADAL" clId="{11A39567-31CD-4123-ACB6-DCD37BB23670}" dt="2024-08-13T02:32:20.397" v="16173" actId="20577"/>
          <ac:spMkLst>
            <pc:docMk/>
            <pc:sldMk cId="2822071347" sldId="574"/>
            <ac:spMk id="3" creationId="{29FC4694-E09A-DD51-FE97-F0A59E48C930}"/>
          </ac:spMkLst>
        </pc:spChg>
      </pc:sldChg>
      <pc:sldChg chg="add">
        <pc:chgData name="Sheena Hannan" userId="f6d57a6c-bea1-461d-94af-1bec5e29378b" providerId="ADAL" clId="{11A39567-31CD-4123-ACB6-DCD37BB23670}" dt="2024-08-09T07:16:15.693" v="15330"/>
        <pc:sldMkLst>
          <pc:docMk/>
          <pc:sldMk cId="1052240600" sldId="575"/>
        </pc:sldMkLst>
      </pc:sldChg>
      <pc:sldChg chg="add">
        <pc:chgData name="Sheena Hannan" userId="f6d57a6c-bea1-461d-94af-1bec5e29378b" providerId="ADAL" clId="{11A39567-31CD-4123-ACB6-DCD37BB23670}" dt="2024-08-09T07:16:15.693" v="15330"/>
        <pc:sldMkLst>
          <pc:docMk/>
          <pc:sldMk cId="2767403015" sldId="576"/>
        </pc:sldMkLst>
      </pc:sldChg>
      <pc:sldChg chg="modSp add mod">
        <pc:chgData name="Sheena Hannan" userId="f6d57a6c-bea1-461d-94af-1bec5e29378b" providerId="ADAL" clId="{11A39567-31CD-4123-ACB6-DCD37BB23670}" dt="2024-08-09T07:36:23.758" v="15695" actId="14100"/>
        <pc:sldMkLst>
          <pc:docMk/>
          <pc:sldMk cId="1663302049" sldId="577"/>
        </pc:sldMkLst>
        <pc:spChg chg="mod">
          <ac:chgData name="Sheena Hannan" userId="f6d57a6c-bea1-461d-94af-1bec5e29378b" providerId="ADAL" clId="{11A39567-31CD-4123-ACB6-DCD37BB23670}" dt="2024-08-09T07:36:15.262" v="15694" actId="1076"/>
          <ac:spMkLst>
            <pc:docMk/>
            <pc:sldMk cId="1663302049" sldId="577"/>
            <ac:spMk id="2" creationId="{875BBABD-9C69-4BA1-B09B-271BCE7ABB3E}"/>
          </ac:spMkLst>
        </pc:spChg>
        <pc:spChg chg="mod">
          <ac:chgData name="Sheena Hannan" userId="f6d57a6c-bea1-461d-94af-1bec5e29378b" providerId="ADAL" clId="{11A39567-31CD-4123-ACB6-DCD37BB23670}" dt="2024-08-09T07:36:23.758" v="15695" actId="14100"/>
          <ac:spMkLst>
            <pc:docMk/>
            <pc:sldMk cId="1663302049" sldId="577"/>
            <ac:spMk id="5" creationId="{A64A2821-3C53-4652-A7AD-0A2F598EE510}"/>
          </ac:spMkLst>
        </pc:spChg>
        <pc:graphicFrameChg chg="mod">
          <ac:chgData name="Sheena Hannan" userId="f6d57a6c-bea1-461d-94af-1bec5e29378b" providerId="ADAL" clId="{11A39567-31CD-4123-ACB6-DCD37BB23670}" dt="2024-08-09T07:36:04.043" v="15691" actId="1076"/>
          <ac:graphicFrameMkLst>
            <pc:docMk/>
            <pc:sldMk cId="1663302049" sldId="577"/>
            <ac:graphicFrameMk id="3" creationId="{223E0A58-550F-4170-AEEC-B6AB9D2EA116}"/>
          </ac:graphicFrameMkLst>
        </pc:graphicFrameChg>
      </pc:sldChg>
      <pc:sldChg chg="add ord">
        <pc:chgData name="Sheena Hannan" userId="f6d57a6c-bea1-461d-94af-1bec5e29378b" providerId="ADAL" clId="{11A39567-31CD-4123-ACB6-DCD37BB23670}" dt="2024-08-09T07:35:34.512" v="15688"/>
        <pc:sldMkLst>
          <pc:docMk/>
          <pc:sldMk cId="2490846954" sldId="578"/>
        </pc:sldMkLst>
      </pc:sldChg>
      <pc:sldChg chg="add del">
        <pc:chgData name="Sheena Hannan" userId="f6d57a6c-bea1-461d-94af-1bec5e29378b" providerId="ADAL" clId="{11A39567-31CD-4123-ACB6-DCD37BB23670}" dt="2024-08-09T07:36:31.048" v="15696" actId="47"/>
        <pc:sldMkLst>
          <pc:docMk/>
          <pc:sldMk cId="543642403" sldId="579"/>
        </pc:sldMkLst>
      </pc:sldChg>
      <pc:sldChg chg="add ord">
        <pc:chgData name="Sheena Hannan" userId="f6d57a6c-bea1-461d-94af-1bec5e29378b" providerId="ADAL" clId="{11A39567-31CD-4123-ACB6-DCD37BB23670}" dt="2024-08-09T07:33:08.808" v="15666"/>
        <pc:sldMkLst>
          <pc:docMk/>
          <pc:sldMk cId="2650244713" sldId="580"/>
        </pc:sldMkLst>
      </pc:sldChg>
      <pc:sldChg chg="add ord">
        <pc:chgData name="Sheena Hannan" userId="f6d57a6c-bea1-461d-94af-1bec5e29378b" providerId="ADAL" clId="{11A39567-31CD-4123-ACB6-DCD37BB23670}" dt="2024-08-09T07:33:27.456" v="15668"/>
        <pc:sldMkLst>
          <pc:docMk/>
          <pc:sldMk cId="1955404418" sldId="581"/>
        </pc:sldMkLst>
      </pc:sldChg>
      <pc:sldChg chg="add ord">
        <pc:chgData name="Sheena Hannan" userId="f6d57a6c-bea1-461d-94af-1bec5e29378b" providerId="ADAL" clId="{11A39567-31CD-4123-ACB6-DCD37BB23670}" dt="2024-08-09T07:33:33.619" v="15670"/>
        <pc:sldMkLst>
          <pc:docMk/>
          <pc:sldMk cId="2161630240" sldId="582"/>
        </pc:sldMkLst>
      </pc:sldChg>
      <pc:sldChg chg="modSp add mod ord">
        <pc:chgData name="Sheena Hannan" userId="f6d57a6c-bea1-461d-94af-1bec5e29378b" providerId="ADAL" clId="{11A39567-31CD-4123-ACB6-DCD37BB23670}" dt="2024-08-12T06:32:48.461" v="15847" actId="13926"/>
        <pc:sldMkLst>
          <pc:docMk/>
          <pc:sldMk cId="3507904278" sldId="583"/>
        </pc:sldMkLst>
        <pc:spChg chg="mod">
          <ac:chgData name="Sheena Hannan" userId="f6d57a6c-bea1-461d-94af-1bec5e29378b" providerId="ADAL" clId="{11A39567-31CD-4123-ACB6-DCD37BB23670}" dt="2024-08-12T06:32:48.461" v="15847" actId="13926"/>
          <ac:spMkLst>
            <pc:docMk/>
            <pc:sldMk cId="3507904278" sldId="583"/>
            <ac:spMk id="6" creationId="{8F792B3A-F0C2-4E69-0BB6-A455D55032F7}"/>
          </ac:spMkLst>
        </pc:spChg>
      </pc:sldChg>
      <pc:sldChg chg="add ord">
        <pc:chgData name="Sheena Hannan" userId="f6d57a6c-bea1-461d-94af-1bec5e29378b" providerId="ADAL" clId="{11A39567-31CD-4123-ACB6-DCD37BB23670}" dt="2024-08-09T07:35:20.505" v="15686"/>
        <pc:sldMkLst>
          <pc:docMk/>
          <pc:sldMk cId="535958235" sldId="584"/>
        </pc:sldMkLst>
      </pc:sldChg>
      <pc:sldChg chg="add">
        <pc:chgData name="Sheena Hannan" userId="f6d57a6c-bea1-461d-94af-1bec5e29378b" providerId="ADAL" clId="{11A39567-31CD-4123-ACB6-DCD37BB23670}" dt="2024-08-09T07:16:15.693" v="15330"/>
        <pc:sldMkLst>
          <pc:docMk/>
          <pc:sldMk cId="3634606399" sldId="585"/>
        </pc:sldMkLst>
      </pc:sldChg>
      <pc:sldChg chg="modSp add mod">
        <pc:chgData name="Sheena Hannan" userId="f6d57a6c-bea1-461d-94af-1bec5e29378b" providerId="ADAL" clId="{11A39567-31CD-4123-ACB6-DCD37BB23670}" dt="2024-08-12T06:32:05.408" v="15843" actId="5793"/>
        <pc:sldMkLst>
          <pc:docMk/>
          <pc:sldMk cId="649683528" sldId="586"/>
        </pc:sldMkLst>
        <pc:spChg chg="mod">
          <ac:chgData name="Sheena Hannan" userId="f6d57a6c-bea1-461d-94af-1bec5e29378b" providerId="ADAL" clId="{11A39567-31CD-4123-ACB6-DCD37BB23670}" dt="2024-08-12T06:32:05.408" v="15843" actId="5793"/>
          <ac:spMkLst>
            <pc:docMk/>
            <pc:sldMk cId="649683528" sldId="586"/>
            <ac:spMk id="15" creationId="{4F28E965-BEDF-D520-9121-5AFAF5692AA4}"/>
          </ac:spMkLst>
        </pc:spChg>
      </pc:sldChg>
      <pc:sldChg chg="add">
        <pc:chgData name="Sheena Hannan" userId="f6d57a6c-bea1-461d-94af-1bec5e29378b" providerId="ADAL" clId="{11A39567-31CD-4123-ACB6-DCD37BB23670}" dt="2024-08-09T07:16:15.693" v="15330"/>
        <pc:sldMkLst>
          <pc:docMk/>
          <pc:sldMk cId="4253621284" sldId="587"/>
        </pc:sldMkLst>
      </pc:sldChg>
      <pc:sldChg chg="modSp add mod">
        <pc:chgData name="Sheena Hannan" userId="f6d57a6c-bea1-461d-94af-1bec5e29378b" providerId="ADAL" clId="{11A39567-31CD-4123-ACB6-DCD37BB23670}" dt="2024-08-12T06:31:11.008" v="15841" actId="313"/>
        <pc:sldMkLst>
          <pc:docMk/>
          <pc:sldMk cId="2581270500" sldId="588"/>
        </pc:sldMkLst>
        <pc:graphicFrameChg chg="modGraphic">
          <ac:chgData name="Sheena Hannan" userId="f6d57a6c-bea1-461d-94af-1bec5e29378b" providerId="ADAL" clId="{11A39567-31CD-4123-ACB6-DCD37BB23670}" dt="2024-08-12T06:31:11.008" v="15841" actId="313"/>
          <ac:graphicFrameMkLst>
            <pc:docMk/>
            <pc:sldMk cId="2581270500" sldId="588"/>
            <ac:graphicFrameMk id="4" creationId="{B8DA034D-5D24-DBC2-3B88-037B9DCD46E4}"/>
          </ac:graphicFrameMkLst>
        </pc:graphicFrameChg>
      </pc:sldChg>
      <pc:sldChg chg="modSp add mod">
        <pc:chgData name="Sheena Hannan" userId="f6d57a6c-bea1-461d-94af-1bec5e29378b" providerId="ADAL" clId="{11A39567-31CD-4123-ACB6-DCD37BB23670}" dt="2024-08-12T06:32:14.599" v="15845" actId="5793"/>
        <pc:sldMkLst>
          <pc:docMk/>
          <pc:sldMk cId="3583617325" sldId="589"/>
        </pc:sldMkLst>
        <pc:spChg chg="mod">
          <ac:chgData name="Sheena Hannan" userId="f6d57a6c-bea1-461d-94af-1bec5e29378b" providerId="ADAL" clId="{11A39567-31CD-4123-ACB6-DCD37BB23670}" dt="2024-08-12T06:32:14.599" v="15845" actId="5793"/>
          <ac:spMkLst>
            <pc:docMk/>
            <pc:sldMk cId="3583617325" sldId="589"/>
            <ac:spMk id="15" creationId="{4F28E965-BEDF-D520-9121-5AFAF5692AA4}"/>
          </ac:spMkLst>
        </pc:spChg>
      </pc:sldChg>
      <pc:sldChg chg="add">
        <pc:chgData name="Sheena Hannan" userId="f6d57a6c-bea1-461d-94af-1bec5e29378b" providerId="ADAL" clId="{11A39567-31CD-4123-ACB6-DCD37BB23670}" dt="2024-08-09T07:16:15.693" v="15330"/>
        <pc:sldMkLst>
          <pc:docMk/>
          <pc:sldMk cId="128962171" sldId="590"/>
        </pc:sldMkLst>
      </pc:sldChg>
      <pc:sldChg chg="add">
        <pc:chgData name="Sheena Hannan" userId="f6d57a6c-bea1-461d-94af-1bec5e29378b" providerId="ADAL" clId="{11A39567-31CD-4123-ACB6-DCD37BB23670}" dt="2024-08-09T07:16:15.693" v="15330"/>
        <pc:sldMkLst>
          <pc:docMk/>
          <pc:sldMk cId="646320192" sldId="591"/>
        </pc:sldMkLst>
      </pc:sldChg>
      <pc:sldChg chg="add ord">
        <pc:chgData name="Sheena Hannan" userId="f6d57a6c-bea1-461d-94af-1bec5e29378b" providerId="ADAL" clId="{11A39567-31CD-4123-ACB6-DCD37BB23670}" dt="2024-08-09T07:34:40.112" v="15676"/>
        <pc:sldMkLst>
          <pc:docMk/>
          <pc:sldMk cId="557981631" sldId="592"/>
        </pc:sldMkLst>
      </pc:sldChg>
      <pc:sldChg chg="add ord">
        <pc:chgData name="Sheena Hannan" userId="f6d57a6c-bea1-461d-94af-1bec5e29378b" providerId="ADAL" clId="{11A39567-31CD-4123-ACB6-DCD37BB23670}" dt="2024-08-09T07:34:54.367" v="15682"/>
        <pc:sldMkLst>
          <pc:docMk/>
          <pc:sldMk cId="1221963091" sldId="593"/>
        </pc:sldMkLst>
      </pc:sldChg>
      <pc:sldChg chg="add">
        <pc:chgData name="Sheena Hannan" userId="f6d57a6c-bea1-461d-94af-1bec5e29378b" providerId="ADAL" clId="{11A39567-31CD-4123-ACB6-DCD37BB23670}" dt="2024-08-09T07:16:15.693" v="15330"/>
        <pc:sldMkLst>
          <pc:docMk/>
          <pc:sldMk cId="2917341978" sldId="594"/>
        </pc:sldMkLst>
      </pc:sldChg>
      <pc:sldChg chg="new del">
        <pc:chgData name="Sheena Hannan" userId="f6d57a6c-bea1-461d-94af-1bec5e29378b" providerId="ADAL" clId="{11A39567-31CD-4123-ACB6-DCD37BB23670}" dt="2024-08-12T00:02:14.113" v="15756" actId="2696"/>
        <pc:sldMkLst>
          <pc:docMk/>
          <pc:sldMk cId="1599758066" sldId="595"/>
        </pc:sldMkLst>
      </pc:sldChg>
    </pc:docChg>
  </pc:docChgLst>
  <pc:docChgLst>
    <pc:chgData name="Sheena Hannan" userId="f6d57a6c-bea1-461d-94af-1bec5e29378b" providerId="ADAL" clId="{6D7A5D94-7ACD-4C6B-A36D-D06DD882E12B}"/>
    <pc:docChg chg="undo custSel modSld sldOrd">
      <pc:chgData name="Sheena Hannan" userId="f6d57a6c-bea1-461d-94af-1bec5e29378b" providerId="ADAL" clId="{6D7A5D94-7ACD-4C6B-A36D-D06DD882E12B}" dt="2024-08-13T01:11:10.899" v="1735" actId="14100"/>
      <pc:docMkLst>
        <pc:docMk/>
      </pc:docMkLst>
      <pc:sldChg chg="modSp mod">
        <pc:chgData name="Sheena Hannan" userId="f6d57a6c-bea1-461d-94af-1bec5e29378b" providerId="ADAL" clId="{6D7A5D94-7ACD-4C6B-A36D-D06DD882E12B}" dt="2024-08-13T01:09:24.841" v="1707"/>
        <pc:sldMkLst>
          <pc:docMk/>
          <pc:sldMk cId="2401509990" sldId="258"/>
        </pc:sldMkLst>
        <pc:spChg chg="mod">
          <ac:chgData name="Sheena Hannan" userId="f6d57a6c-bea1-461d-94af-1bec5e29378b" providerId="ADAL" clId="{6D7A5D94-7ACD-4C6B-A36D-D06DD882E12B}" dt="2024-08-13T01:09:24.841" v="1707"/>
          <ac:spMkLst>
            <pc:docMk/>
            <pc:sldMk cId="2401509990" sldId="258"/>
            <ac:spMk id="2" creationId="{875BBABD-9C69-4BA1-B09B-271BCE7ABB3E}"/>
          </ac:spMkLst>
        </pc:spChg>
      </pc:sldChg>
      <pc:sldChg chg="modSp mod">
        <pc:chgData name="Sheena Hannan" userId="f6d57a6c-bea1-461d-94af-1bec5e29378b" providerId="ADAL" clId="{6D7A5D94-7ACD-4C6B-A36D-D06DD882E12B}" dt="2024-08-12T23:51:55.758" v="55" actId="790"/>
        <pc:sldMkLst>
          <pc:docMk/>
          <pc:sldMk cId="131798647" sldId="311"/>
        </pc:sldMkLst>
        <pc:spChg chg="mod">
          <ac:chgData name="Sheena Hannan" userId="f6d57a6c-bea1-461d-94af-1bec5e29378b" providerId="ADAL" clId="{6D7A5D94-7ACD-4C6B-A36D-D06DD882E12B}" dt="2024-08-12T23:51:55.758" v="55" actId="790"/>
          <ac:spMkLst>
            <pc:docMk/>
            <pc:sldMk cId="131798647" sldId="311"/>
            <ac:spMk id="4" creationId="{C6070DFA-F7CA-FCC2-9560-BAC28185EACB}"/>
          </ac:spMkLst>
        </pc:spChg>
      </pc:sldChg>
      <pc:sldChg chg="modSp mod">
        <pc:chgData name="Sheena Hannan" userId="f6d57a6c-bea1-461d-94af-1bec5e29378b" providerId="ADAL" clId="{6D7A5D94-7ACD-4C6B-A36D-D06DD882E12B}" dt="2024-08-13T01:10:09.020" v="1734" actId="20577"/>
        <pc:sldMkLst>
          <pc:docMk/>
          <pc:sldMk cId="3445129850" sldId="368"/>
        </pc:sldMkLst>
        <pc:spChg chg="mod">
          <ac:chgData name="Sheena Hannan" userId="f6d57a6c-bea1-461d-94af-1bec5e29378b" providerId="ADAL" clId="{6D7A5D94-7ACD-4C6B-A36D-D06DD882E12B}" dt="2024-08-13T01:10:09.020" v="1734" actId="20577"/>
          <ac:spMkLst>
            <pc:docMk/>
            <pc:sldMk cId="3445129850" sldId="368"/>
            <ac:spMk id="2" creationId="{5E393D08-8C86-41EB-8583-061893932124}"/>
          </ac:spMkLst>
        </pc:spChg>
      </pc:sldChg>
      <pc:sldChg chg="addSp modSp">
        <pc:chgData name="Sheena Hannan" userId="f6d57a6c-bea1-461d-94af-1bec5e29378b" providerId="ADAL" clId="{6D7A5D94-7ACD-4C6B-A36D-D06DD882E12B}" dt="2024-08-12T01:25:07.983" v="0"/>
        <pc:sldMkLst>
          <pc:docMk/>
          <pc:sldMk cId="2315568656" sldId="548"/>
        </pc:sldMkLst>
        <pc:spChg chg="add mod">
          <ac:chgData name="Sheena Hannan" userId="f6d57a6c-bea1-461d-94af-1bec5e29378b" providerId="ADAL" clId="{6D7A5D94-7ACD-4C6B-A36D-D06DD882E12B}" dt="2024-08-12T01:25:07.983" v="0"/>
          <ac:spMkLst>
            <pc:docMk/>
            <pc:sldMk cId="2315568656" sldId="548"/>
            <ac:spMk id="6" creationId="{0A2FA798-86A4-3EE5-AF3D-F3778548DECA}"/>
          </ac:spMkLst>
        </pc:spChg>
      </pc:sldChg>
      <pc:sldChg chg="addSp modSp">
        <pc:chgData name="Sheena Hannan" userId="f6d57a6c-bea1-461d-94af-1bec5e29378b" providerId="ADAL" clId="{6D7A5D94-7ACD-4C6B-A36D-D06DD882E12B}" dt="2024-08-12T01:25:46.512" v="1"/>
        <pc:sldMkLst>
          <pc:docMk/>
          <pc:sldMk cId="2658917343" sldId="549"/>
        </pc:sldMkLst>
        <pc:spChg chg="add mod">
          <ac:chgData name="Sheena Hannan" userId="f6d57a6c-bea1-461d-94af-1bec5e29378b" providerId="ADAL" clId="{6D7A5D94-7ACD-4C6B-A36D-D06DD882E12B}" dt="2024-08-12T01:25:46.512" v="1"/>
          <ac:spMkLst>
            <pc:docMk/>
            <pc:sldMk cId="2658917343" sldId="549"/>
            <ac:spMk id="6" creationId="{4272CE7A-E213-6328-72E5-161A629EF0DF}"/>
          </ac:spMkLst>
        </pc:spChg>
      </pc:sldChg>
      <pc:sldChg chg="modSp mod">
        <pc:chgData name="Sheena Hannan" userId="f6d57a6c-bea1-461d-94af-1bec5e29378b" providerId="ADAL" clId="{6D7A5D94-7ACD-4C6B-A36D-D06DD882E12B}" dt="2024-08-13T01:05:30.397" v="1556" actId="27636"/>
        <pc:sldMkLst>
          <pc:docMk/>
          <pc:sldMk cId="3030958046" sldId="556"/>
        </pc:sldMkLst>
        <pc:spChg chg="mod">
          <ac:chgData name="Sheena Hannan" userId="f6d57a6c-bea1-461d-94af-1bec5e29378b" providerId="ADAL" clId="{6D7A5D94-7ACD-4C6B-A36D-D06DD882E12B}" dt="2024-08-13T01:05:30.397" v="1556" actId="27636"/>
          <ac:spMkLst>
            <pc:docMk/>
            <pc:sldMk cId="3030958046" sldId="556"/>
            <ac:spMk id="3" creationId="{19ABAB7B-EF53-1665-F18B-385525ACA57F}"/>
          </ac:spMkLst>
        </pc:spChg>
      </pc:sldChg>
      <pc:sldChg chg="modSp mod">
        <pc:chgData name="Sheena Hannan" userId="f6d57a6c-bea1-461d-94af-1bec5e29378b" providerId="ADAL" clId="{6D7A5D94-7ACD-4C6B-A36D-D06DD882E12B}" dt="2024-08-13T00:01:19.451" v="1529" actId="6549"/>
        <pc:sldMkLst>
          <pc:docMk/>
          <pc:sldMk cId="3921053892" sldId="557"/>
        </pc:sldMkLst>
        <pc:spChg chg="mod">
          <ac:chgData name="Sheena Hannan" userId="f6d57a6c-bea1-461d-94af-1bec5e29378b" providerId="ADAL" clId="{6D7A5D94-7ACD-4C6B-A36D-D06DD882E12B}" dt="2024-08-13T00:01:19.451" v="1529" actId="6549"/>
          <ac:spMkLst>
            <pc:docMk/>
            <pc:sldMk cId="3921053892" sldId="557"/>
            <ac:spMk id="3" creationId="{19ABAB7B-EF53-1665-F18B-385525ACA57F}"/>
          </ac:spMkLst>
        </pc:spChg>
      </pc:sldChg>
      <pc:sldChg chg="modSp mod">
        <pc:chgData name="Sheena Hannan" userId="f6d57a6c-bea1-461d-94af-1bec5e29378b" providerId="ADAL" clId="{6D7A5D94-7ACD-4C6B-A36D-D06DD882E12B}" dt="2024-08-13T01:09:05.108" v="1705" actId="1076"/>
        <pc:sldMkLst>
          <pc:docMk/>
          <pc:sldMk cId="1314304310" sldId="558"/>
        </pc:sldMkLst>
        <pc:spChg chg="mod">
          <ac:chgData name="Sheena Hannan" userId="f6d57a6c-bea1-461d-94af-1bec5e29378b" providerId="ADAL" clId="{6D7A5D94-7ACD-4C6B-A36D-D06DD882E12B}" dt="2024-08-13T01:09:05.108" v="1705" actId="1076"/>
          <ac:spMkLst>
            <pc:docMk/>
            <pc:sldMk cId="1314304310" sldId="558"/>
            <ac:spMk id="3" creationId="{19ABAB7B-EF53-1665-F18B-385525ACA57F}"/>
          </ac:spMkLst>
        </pc:spChg>
      </pc:sldChg>
      <pc:sldChg chg="modSp mod">
        <pc:chgData name="Sheena Hannan" userId="f6d57a6c-bea1-461d-94af-1bec5e29378b" providerId="ADAL" clId="{6D7A5D94-7ACD-4C6B-A36D-D06DD882E12B}" dt="2024-08-12T06:12:36.624" v="51" actId="20577"/>
        <pc:sldMkLst>
          <pc:docMk/>
          <pc:sldMk cId="1450107124" sldId="564"/>
        </pc:sldMkLst>
        <pc:spChg chg="mod">
          <ac:chgData name="Sheena Hannan" userId="f6d57a6c-bea1-461d-94af-1bec5e29378b" providerId="ADAL" clId="{6D7A5D94-7ACD-4C6B-A36D-D06DD882E12B}" dt="2024-08-12T06:12:36.624" v="51" actId="20577"/>
          <ac:spMkLst>
            <pc:docMk/>
            <pc:sldMk cId="1450107124" sldId="564"/>
            <ac:spMk id="3" creationId="{AD17C2BB-0576-5B4D-0D02-8F4418F6F4B9}"/>
          </ac:spMkLst>
        </pc:spChg>
      </pc:sldChg>
      <pc:sldChg chg="modSp mod">
        <pc:chgData name="Sheena Hannan" userId="f6d57a6c-bea1-461d-94af-1bec5e29378b" providerId="ADAL" clId="{6D7A5D94-7ACD-4C6B-A36D-D06DD882E12B}" dt="2024-08-12T06:12:15.830" v="49" actId="948"/>
        <pc:sldMkLst>
          <pc:docMk/>
          <pc:sldMk cId="2822071347" sldId="574"/>
        </pc:sldMkLst>
        <pc:spChg chg="mod">
          <ac:chgData name="Sheena Hannan" userId="f6d57a6c-bea1-461d-94af-1bec5e29378b" providerId="ADAL" clId="{6D7A5D94-7ACD-4C6B-A36D-D06DD882E12B}" dt="2024-08-12T06:12:15.830" v="49" actId="948"/>
          <ac:spMkLst>
            <pc:docMk/>
            <pc:sldMk cId="2822071347" sldId="574"/>
            <ac:spMk id="3" creationId="{29FC4694-E09A-DD51-FE97-F0A59E48C930}"/>
          </ac:spMkLst>
        </pc:spChg>
      </pc:sldChg>
      <pc:sldChg chg="modSp">
        <pc:chgData name="Sheena Hannan" userId="f6d57a6c-bea1-461d-94af-1bec5e29378b" providerId="ADAL" clId="{6D7A5D94-7ACD-4C6B-A36D-D06DD882E12B}" dt="2024-08-12T02:00:36.791" v="18"/>
        <pc:sldMkLst>
          <pc:docMk/>
          <pc:sldMk cId="1052240600" sldId="575"/>
        </pc:sldMkLst>
        <pc:graphicFrameChg chg="mod">
          <ac:chgData name="Sheena Hannan" userId="f6d57a6c-bea1-461d-94af-1bec5e29378b" providerId="ADAL" clId="{6D7A5D94-7ACD-4C6B-A36D-D06DD882E12B}" dt="2024-08-12T02:00:36.791" v="18"/>
          <ac:graphicFrameMkLst>
            <pc:docMk/>
            <pc:sldMk cId="1052240600" sldId="575"/>
            <ac:graphicFrameMk id="3" creationId="{FAF1CAE7-3196-4742-AD15-07BCE7E83223}"/>
          </ac:graphicFrameMkLst>
        </pc:graphicFrameChg>
      </pc:sldChg>
      <pc:sldChg chg="addSp modSp">
        <pc:chgData name="Sheena Hannan" userId="f6d57a6c-bea1-461d-94af-1bec5e29378b" providerId="ADAL" clId="{6D7A5D94-7ACD-4C6B-A36D-D06DD882E12B}" dt="2024-08-12T02:06:44.056" v="27"/>
        <pc:sldMkLst>
          <pc:docMk/>
          <pc:sldMk cId="2767403015" sldId="576"/>
        </pc:sldMkLst>
        <pc:spChg chg="add mod">
          <ac:chgData name="Sheena Hannan" userId="f6d57a6c-bea1-461d-94af-1bec5e29378b" providerId="ADAL" clId="{6D7A5D94-7ACD-4C6B-A36D-D06DD882E12B}" dt="2024-08-12T02:06:37.081" v="26"/>
          <ac:spMkLst>
            <pc:docMk/>
            <pc:sldMk cId="2767403015" sldId="576"/>
            <ac:spMk id="3" creationId="{52E4F8AD-B0DB-9012-B36B-CA2065EE9F79}"/>
          </ac:spMkLst>
        </pc:spChg>
        <pc:spChg chg="add mod">
          <ac:chgData name="Sheena Hannan" userId="f6d57a6c-bea1-461d-94af-1bec5e29378b" providerId="ADAL" clId="{6D7A5D94-7ACD-4C6B-A36D-D06DD882E12B}" dt="2024-08-12T02:06:44.056" v="27"/>
          <ac:spMkLst>
            <pc:docMk/>
            <pc:sldMk cId="2767403015" sldId="576"/>
            <ac:spMk id="11" creationId="{F7ECFAA4-6E1C-A55B-9050-EA474D1F1165}"/>
          </ac:spMkLst>
        </pc:spChg>
      </pc:sldChg>
      <pc:sldChg chg="modSp ord">
        <pc:chgData name="Sheena Hannan" userId="f6d57a6c-bea1-461d-94af-1bec5e29378b" providerId="ADAL" clId="{6D7A5D94-7ACD-4C6B-A36D-D06DD882E12B}" dt="2024-08-12T02:05:33.767" v="25" actId="5793"/>
        <pc:sldMkLst>
          <pc:docMk/>
          <pc:sldMk cId="1663302049" sldId="577"/>
        </pc:sldMkLst>
        <pc:graphicFrameChg chg="mod">
          <ac:chgData name="Sheena Hannan" userId="f6d57a6c-bea1-461d-94af-1bec5e29378b" providerId="ADAL" clId="{6D7A5D94-7ACD-4C6B-A36D-D06DD882E12B}" dt="2024-08-12T02:05:33.767" v="25" actId="5793"/>
          <ac:graphicFrameMkLst>
            <pc:docMk/>
            <pc:sldMk cId="1663302049" sldId="577"/>
            <ac:graphicFrameMk id="4" creationId="{4021DE89-1B59-DAC6-0DF0-DF1246AC7A7C}"/>
          </ac:graphicFrameMkLst>
        </pc:graphicFrameChg>
      </pc:sldChg>
      <pc:sldChg chg="ord">
        <pc:chgData name="Sheena Hannan" userId="f6d57a6c-bea1-461d-94af-1bec5e29378b" providerId="ADAL" clId="{6D7A5D94-7ACD-4C6B-A36D-D06DD882E12B}" dt="2024-08-12T02:02:19.736" v="19"/>
        <pc:sldMkLst>
          <pc:docMk/>
          <pc:sldMk cId="2490846954" sldId="578"/>
        </pc:sldMkLst>
      </pc:sldChg>
      <pc:sldChg chg="addSp modSp">
        <pc:chgData name="Sheena Hannan" userId="f6d57a6c-bea1-461d-94af-1bec5e29378b" providerId="ADAL" clId="{6D7A5D94-7ACD-4C6B-A36D-D06DD882E12B}" dt="2024-08-12T01:48:07.289" v="13"/>
        <pc:sldMkLst>
          <pc:docMk/>
          <pc:sldMk cId="1955404418" sldId="581"/>
        </pc:sldMkLst>
        <pc:spChg chg="add mod">
          <ac:chgData name="Sheena Hannan" userId="f6d57a6c-bea1-461d-94af-1bec5e29378b" providerId="ADAL" clId="{6D7A5D94-7ACD-4C6B-A36D-D06DD882E12B}" dt="2024-08-12T01:48:07.289" v="13"/>
          <ac:spMkLst>
            <pc:docMk/>
            <pc:sldMk cId="1955404418" sldId="581"/>
            <ac:spMk id="4" creationId="{D0F1F9F3-8E1D-3A24-6C8D-BBD22E4D82D0}"/>
          </ac:spMkLst>
        </pc:spChg>
      </pc:sldChg>
      <pc:sldChg chg="addSp modSp">
        <pc:chgData name="Sheena Hannan" userId="f6d57a6c-bea1-461d-94af-1bec5e29378b" providerId="ADAL" clId="{6D7A5D94-7ACD-4C6B-A36D-D06DD882E12B}" dt="2024-08-12T01:50:27.660" v="14"/>
        <pc:sldMkLst>
          <pc:docMk/>
          <pc:sldMk cId="2161630240" sldId="582"/>
        </pc:sldMkLst>
        <pc:spChg chg="add mod">
          <ac:chgData name="Sheena Hannan" userId="f6d57a6c-bea1-461d-94af-1bec5e29378b" providerId="ADAL" clId="{6D7A5D94-7ACD-4C6B-A36D-D06DD882E12B}" dt="2024-08-12T01:50:27.660" v="14"/>
          <ac:spMkLst>
            <pc:docMk/>
            <pc:sldMk cId="2161630240" sldId="582"/>
            <ac:spMk id="4" creationId="{60A9C1AB-A018-115D-2B9E-DF5F4E32BD9E}"/>
          </ac:spMkLst>
        </pc:spChg>
      </pc:sldChg>
      <pc:sldChg chg="addSp modSp">
        <pc:chgData name="Sheena Hannan" userId="f6d57a6c-bea1-461d-94af-1bec5e29378b" providerId="ADAL" clId="{6D7A5D94-7ACD-4C6B-A36D-D06DD882E12B}" dt="2024-08-12T01:58:08.110" v="17" actId="767"/>
        <pc:sldMkLst>
          <pc:docMk/>
          <pc:sldMk cId="535958235" sldId="584"/>
        </pc:sldMkLst>
        <pc:spChg chg="add mod">
          <ac:chgData name="Sheena Hannan" userId="f6d57a6c-bea1-461d-94af-1bec5e29378b" providerId="ADAL" clId="{6D7A5D94-7ACD-4C6B-A36D-D06DD882E12B}" dt="2024-08-12T01:58:08.110" v="17" actId="767"/>
          <ac:spMkLst>
            <pc:docMk/>
            <pc:sldMk cId="535958235" sldId="584"/>
            <ac:spMk id="11" creationId="{196B1AE7-AB22-AC9C-379E-25242453D0AA}"/>
          </ac:spMkLst>
        </pc:spChg>
      </pc:sldChg>
      <pc:sldChg chg="ord">
        <pc:chgData name="Sheena Hannan" userId="f6d57a6c-bea1-461d-94af-1bec5e29378b" providerId="ADAL" clId="{6D7A5D94-7ACD-4C6B-A36D-D06DD882E12B}" dt="2024-08-12T01:36:21.092" v="8"/>
        <pc:sldMkLst>
          <pc:docMk/>
          <pc:sldMk cId="649683528" sldId="586"/>
        </pc:sldMkLst>
      </pc:sldChg>
      <pc:sldChg chg="ord">
        <pc:chgData name="Sheena Hannan" userId="f6d57a6c-bea1-461d-94af-1bec5e29378b" providerId="ADAL" clId="{6D7A5D94-7ACD-4C6B-A36D-D06DD882E12B}" dt="2024-08-12T01:27:21.049" v="4"/>
        <pc:sldMkLst>
          <pc:docMk/>
          <pc:sldMk cId="4253621284" sldId="587"/>
        </pc:sldMkLst>
      </pc:sldChg>
      <pc:sldChg chg="ord">
        <pc:chgData name="Sheena Hannan" userId="f6d57a6c-bea1-461d-94af-1bec5e29378b" providerId="ADAL" clId="{6D7A5D94-7ACD-4C6B-A36D-D06DD882E12B}" dt="2024-08-12T01:31:32.137" v="5"/>
        <pc:sldMkLst>
          <pc:docMk/>
          <pc:sldMk cId="2581270500" sldId="588"/>
        </pc:sldMkLst>
      </pc:sldChg>
      <pc:sldChg chg="addSp modSp ord">
        <pc:chgData name="Sheena Hannan" userId="f6d57a6c-bea1-461d-94af-1bec5e29378b" providerId="ADAL" clId="{6D7A5D94-7ACD-4C6B-A36D-D06DD882E12B}" dt="2024-08-12T01:40:43.975" v="10"/>
        <pc:sldMkLst>
          <pc:docMk/>
          <pc:sldMk cId="3583617325" sldId="589"/>
        </pc:sldMkLst>
        <pc:spChg chg="add mod">
          <ac:chgData name="Sheena Hannan" userId="f6d57a6c-bea1-461d-94af-1bec5e29378b" providerId="ADAL" clId="{6D7A5D94-7ACD-4C6B-A36D-D06DD882E12B}" dt="2024-08-12T01:40:43.975" v="10"/>
          <ac:spMkLst>
            <pc:docMk/>
            <pc:sldMk cId="3583617325" sldId="589"/>
            <ac:spMk id="6" creationId="{AD1D16AE-DEC0-6B2C-F382-4751EA063A0B}"/>
          </ac:spMkLst>
        </pc:spChg>
      </pc:sldChg>
      <pc:sldChg chg="ord">
        <pc:chgData name="Sheena Hannan" userId="f6d57a6c-bea1-461d-94af-1bec5e29378b" providerId="ADAL" clId="{6D7A5D94-7ACD-4C6B-A36D-D06DD882E12B}" dt="2024-08-12T01:33:00.276" v="6"/>
        <pc:sldMkLst>
          <pc:docMk/>
          <pc:sldMk cId="128962171" sldId="590"/>
        </pc:sldMkLst>
      </pc:sldChg>
      <pc:sldChg chg="ord">
        <pc:chgData name="Sheena Hannan" userId="f6d57a6c-bea1-461d-94af-1bec5e29378b" providerId="ADAL" clId="{6D7A5D94-7ACD-4C6B-A36D-D06DD882E12B}" dt="2024-08-12T01:34:18.101" v="7"/>
        <pc:sldMkLst>
          <pc:docMk/>
          <pc:sldMk cId="646320192" sldId="591"/>
        </pc:sldMkLst>
      </pc:sldChg>
      <pc:sldChg chg="addSp modSp">
        <pc:chgData name="Sheena Hannan" userId="f6d57a6c-bea1-461d-94af-1bec5e29378b" providerId="ADAL" clId="{6D7A5D94-7ACD-4C6B-A36D-D06DD882E12B}" dt="2024-08-12T01:53:24.894" v="16"/>
        <pc:sldMkLst>
          <pc:docMk/>
          <pc:sldMk cId="557981631" sldId="592"/>
        </pc:sldMkLst>
        <pc:spChg chg="add mod">
          <ac:chgData name="Sheena Hannan" userId="f6d57a6c-bea1-461d-94af-1bec5e29378b" providerId="ADAL" clId="{6D7A5D94-7ACD-4C6B-A36D-D06DD882E12B}" dt="2024-08-12T01:51:46.582" v="15"/>
          <ac:spMkLst>
            <pc:docMk/>
            <pc:sldMk cId="557981631" sldId="592"/>
            <ac:spMk id="7" creationId="{C6EC0375-85FC-1529-B19C-B77CA124946A}"/>
          </ac:spMkLst>
        </pc:spChg>
        <pc:graphicFrameChg chg="mod">
          <ac:chgData name="Sheena Hannan" userId="f6d57a6c-bea1-461d-94af-1bec5e29378b" providerId="ADAL" clId="{6D7A5D94-7ACD-4C6B-A36D-D06DD882E12B}" dt="2024-08-12T01:53:24.894" v="16"/>
          <ac:graphicFrameMkLst>
            <pc:docMk/>
            <pc:sldMk cId="557981631" sldId="592"/>
            <ac:graphicFrameMk id="25" creationId="{8C59DD3F-CC89-DF91-FF11-152C9A9797AF}"/>
          </ac:graphicFrameMkLst>
        </pc:graphicFrameChg>
      </pc:sldChg>
      <pc:sldChg chg="modSp mod">
        <pc:chgData name="Sheena Hannan" userId="f6d57a6c-bea1-461d-94af-1bec5e29378b" providerId="ADAL" clId="{6D7A5D94-7ACD-4C6B-A36D-D06DD882E12B}" dt="2024-08-13T01:11:10.899" v="1735" actId="14100"/>
        <pc:sldMkLst>
          <pc:docMk/>
          <pc:sldMk cId="1221963091" sldId="593"/>
        </pc:sldMkLst>
        <pc:spChg chg="mod">
          <ac:chgData name="Sheena Hannan" userId="f6d57a6c-bea1-461d-94af-1bec5e29378b" providerId="ADAL" clId="{6D7A5D94-7ACD-4C6B-A36D-D06DD882E12B}" dt="2024-08-13T01:11:10.899" v="1735" actId="14100"/>
          <ac:spMkLst>
            <pc:docMk/>
            <pc:sldMk cId="1221963091" sldId="593"/>
            <ac:spMk id="2" creationId="{A7954F9A-0210-72C1-444D-E8DC97ED1DF8}"/>
          </ac:spMkLst>
        </pc:spChg>
      </pc:sldChg>
      <pc:sldChg chg="ord">
        <pc:chgData name="Sheena Hannan" userId="f6d57a6c-bea1-461d-94af-1bec5e29378b" providerId="ADAL" clId="{6D7A5D94-7ACD-4C6B-A36D-D06DD882E12B}" dt="2024-08-12T02:11:38.792" v="28"/>
        <pc:sldMkLst>
          <pc:docMk/>
          <pc:sldMk cId="2917341978" sldId="594"/>
        </pc:sldMkLst>
      </pc:sldChg>
      <pc:sldChg chg="addSp delSp modSp">
        <pc:chgData name="Sheena Hannan" userId="f6d57a6c-bea1-461d-94af-1bec5e29378b" providerId="ADAL" clId="{6D7A5D94-7ACD-4C6B-A36D-D06DD882E12B}" dt="2024-08-12T01:45:31.141" v="12"/>
        <pc:sldMkLst>
          <pc:docMk/>
          <pc:sldMk cId="3852556563" sldId="595"/>
        </pc:sldMkLst>
        <pc:spChg chg="add del mod">
          <ac:chgData name="Sheena Hannan" userId="f6d57a6c-bea1-461d-94af-1bec5e29378b" providerId="ADAL" clId="{6D7A5D94-7ACD-4C6B-A36D-D06DD882E12B}" dt="2024-08-12T01:45:31.141" v="12"/>
          <ac:spMkLst>
            <pc:docMk/>
            <pc:sldMk cId="3852556563" sldId="595"/>
            <ac:spMk id="3" creationId="{3FD024A3-7050-A619-2B7B-0A598AB0D69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https://ccctas-my.sharepoint.com/personal/aclarke_ccc_tas_gov_au/Documents/Documents/Derwent%20Ferry%20-%20community%20consultation/Copy%20of%201_Derwent_River_Ferry_Expansion_-_Lindisfarne.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aclarke\AppData\Local\Temp\1105e8f2-066d-4144-a987-b5b212fd30d7_Project_Summary_Report_Your_Say_Clarence_13_Jun_2019_To_21_Jul_2024_On_22_Jul_2024.zip.0d7\1_Derwent_River_Ferry_Expansion_-_Lindisfarne.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aclarke\AppData\Local\Temp\1105e8f2-066d-4144-a987-b5b212fd30d7_Project_Summary_Report_Your_Say_Clarence_13_Jun_2019_To_21_Jul_2024_On_22_Jul_2024.zip.0d7\1_Derwent_River_Ferry_Expansion_-_Lindisfarne.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aclarke\AppData\Local\Temp\1105e8f2-066d-4144-a987-b5b212fd30d7_Project_Summary_Report_Your_Say_Clarence_13_Jun_2019_To_21_Jul_2024_On_22_Jul_2024.zip.0d7\1_Derwent_River_Ferry_Expansion_-_Lindisfarne.xlsx" TargetMode="Externa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r>
              <a:rPr lang="en-AU" sz="1000"/>
              <a:t>Visitors Summary</a:t>
            </a:r>
          </a:p>
        </c:rich>
      </c:tx>
      <c:overlay val="0"/>
    </c:title>
    <c:autoTitleDeleted val="0"/>
    <c:plotArea>
      <c:layout/>
      <c:lineChart>
        <c:grouping val="standard"/>
        <c:varyColors val="0"/>
        <c:ser>
          <c:idx val="0"/>
          <c:order val="0"/>
          <c:tx>
            <c:v>Date</c:v>
          </c:tx>
          <c:marker>
            <c:symbol val="none"/>
          </c:marker>
          <c:cat>
            <c:numRef>
              <c:f>'Visitors Summary'!$L$2:$L$68</c:f>
              <c:numCache>
                <c:formatCode>m/d/yyyy</c:formatCode>
                <c:ptCount val="67"/>
                <c:pt idx="0">
                  <c:v>45428</c:v>
                </c:pt>
                <c:pt idx="1">
                  <c:v>45429</c:v>
                </c:pt>
                <c:pt idx="2">
                  <c:v>45430</c:v>
                </c:pt>
                <c:pt idx="3">
                  <c:v>45431</c:v>
                </c:pt>
                <c:pt idx="4">
                  <c:v>45432</c:v>
                </c:pt>
                <c:pt idx="5">
                  <c:v>45433</c:v>
                </c:pt>
                <c:pt idx="6">
                  <c:v>45434</c:v>
                </c:pt>
                <c:pt idx="7">
                  <c:v>45435</c:v>
                </c:pt>
                <c:pt idx="8">
                  <c:v>45436</c:v>
                </c:pt>
                <c:pt idx="9">
                  <c:v>45437</c:v>
                </c:pt>
                <c:pt idx="10">
                  <c:v>45438</c:v>
                </c:pt>
                <c:pt idx="11">
                  <c:v>45439</c:v>
                </c:pt>
                <c:pt idx="12">
                  <c:v>45440</c:v>
                </c:pt>
                <c:pt idx="13">
                  <c:v>45441</c:v>
                </c:pt>
                <c:pt idx="14">
                  <c:v>45442</c:v>
                </c:pt>
                <c:pt idx="15">
                  <c:v>45443</c:v>
                </c:pt>
                <c:pt idx="16">
                  <c:v>45444</c:v>
                </c:pt>
                <c:pt idx="17">
                  <c:v>45445</c:v>
                </c:pt>
                <c:pt idx="18">
                  <c:v>45446</c:v>
                </c:pt>
                <c:pt idx="19">
                  <c:v>45447</c:v>
                </c:pt>
                <c:pt idx="20">
                  <c:v>45448</c:v>
                </c:pt>
                <c:pt idx="21">
                  <c:v>45449</c:v>
                </c:pt>
                <c:pt idx="22">
                  <c:v>45450</c:v>
                </c:pt>
                <c:pt idx="23">
                  <c:v>45451</c:v>
                </c:pt>
                <c:pt idx="24">
                  <c:v>45452</c:v>
                </c:pt>
                <c:pt idx="25">
                  <c:v>45453</c:v>
                </c:pt>
                <c:pt idx="26">
                  <c:v>45454</c:v>
                </c:pt>
                <c:pt idx="27">
                  <c:v>45455</c:v>
                </c:pt>
                <c:pt idx="28">
                  <c:v>45456</c:v>
                </c:pt>
                <c:pt idx="29">
                  <c:v>45457</c:v>
                </c:pt>
                <c:pt idx="30">
                  <c:v>45458</c:v>
                </c:pt>
                <c:pt idx="31">
                  <c:v>45459</c:v>
                </c:pt>
                <c:pt idx="32">
                  <c:v>45460</c:v>
                </c:pt>
                <c:pt idx="33">
                  <c:v>45461</c:v>
                </c:pt>
                <c:pt idx="34">
                  <c:v>45462</c:v>
                </c:pt>
                <c:pt idx="35">
                  <c:v>45463</c:v>
                </c:pt>
                <c:pt idx="36">
                  <c:v>45464</c:v>
                </c:pt>
                <c:pt idx="37">
                  <c:v>45465</c:v>
                </c:pt>
                <c:pt idx="38">
                  <c:v>45466</c:v>
                </c:pt>
                <c:pt idx="39">
                  <c:v>45467</c:v>
                </c:pt>
                <c:pt idx="40">
                  <c:v>45468</c:v>
                </c:pt>
                <c:pt idx="41">
                  <c:v>45469</c:v>
                </c:pt>
                <c:pt idx="42">
                  <c:v>45470</c:v>
                </c:pt>
                <c:pt idx="43">
                  <c:v>45471</c:v>
                </c:pt>
                <c:pt idx="44">
                  <c:v>45472</c:v>
                </c:pt>
                <c:pt idx="45">
                  <c:v>45473</c:v>
                </c:pt>
                <c:pt idx="46">
                  <c:v>45474</c:v>
                </c:pt>
                <c:pt idx="47">
                  <c:v>45475</c:v>
                </c:pt>
                <c:pt idx="48">
                  <c:v>45476</c:v>
                </c:pt>
                <c:pt idx="49">
                  <c:v>45477</c:v>
                </c:pt>
                <c:pt idx="50">
                  <c:v>45478</c:v>
                </c:pt>
                <c:pt idx="51">
                  <c:v>45479</c:v>
                </c:pt>
                <c:pt idx="52">
                  <c:v>45480</c:v>
                </c:pt>
                <c:pt idx="53">
                  <c:v>45481</c:v>
                </c:pt>
                <c:pt idx="54">
                  <c:v>45482</c:v>
                </c:pt>
                <c:pt idx="55">
                  <c:v>45483</c:v>
                </c:pt>
                <c:pt idx="56">
                  <c:v>45484</c:v>
                </c:pt>
                <c:pt idx="57">
                  <c:v>45485</c:v>
                </c:pt>
                <c:pt idx="58">
                  <c:v>45486</c:v>
                </c:pt>
                <c:pt idx="59">
                  <c:v>45487</c:v>
                </c:pt>
                <c:pt idx="60">
                  <c:v>45488</c:v>
                </c:pt>
                <c:pt idx="61">
                  <c:v>45489</c:v>
                </c:pt>
                <c:pt idx="62">
                  <c:v>45490</c:v>
                </c:pt>
                <c:pt idx="63">
                  <c:v>45491</c:v>
                </c:pt>
                <c:pt idx="64">
                  <c:v>45492</c:v>
                </c:pt>
                <c:pt idx="65">
                  <c:v>45493</c:v>
                </c:pt>
                <c:pt idx="66">
                  <c:v>45494</c:v>
                </c:pt>
              </c:numCache>
            </c:numRef>
          </c:cat>
          <c:smooth val="0"/>
          <c:extLst>
            <c:ext xmlns:c16="http://schemas.microsoft.com/office/drawing/2014/chart" uri="{C3380CC4-5D6E-409C-BE32-E72D297353CC}">
              <c16:uniqueId val="{00000000-48B0-4F8C-910D-7CDB216745E3}"/>
            </c:ext>
          </c:extLst>
        </c:ser>
        <c:ser>
          <c:idx val="1"/>
          <c:order val="1"/>
          <c:tx>
            <c:v>Page-views</c:v>
          </c:tx>
          <c:marker>
            <c:symbol val="none"/>
          </c:marker>
          <c:val>
            <c:numRef>
              <c:f>'Visitors Summary'!$M$2:$M$68</c:f>
              <c:numCache>
                <c:formatCode>General</c:formatCode>
                <c:ptCount val="6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4</c:v>
                </c:pt>
                <c:pt idx="30">
                  <c:v>12</c:v>
                </c:pt>
                <c:pt idx="31">
                  <c:v>16</c:v>
                </c:pt>
                <c:pt idx="32">
                  <c:v>30</c:v>
                </c:pt>
                <c:pt idx="33">
                  <c:v>813</c:v>
                </c:pt>
                <c:pt idx="34">
                  <c:v>350</c:v>
                </c:pt>
                <c:pt idx="35">
                  <c:v>127</c:v>
                </c:pt>
                <c:pt idx="36">
                  <c:v>127</c:v>
                </c:pt>
                <c:pt idx="37">
                  <c:v>56</c:v>
                </c:pt>
                <c:pt idx="38">
                  <c:v>67</c:v>
                </c:pt>
                <c:pt idx="39">
                  <c:v>44</c:v>
                </c:pt>
                <c:pt idx="40">
                  <c:v>58</c:v>
                </c:pt>
                <c:pt idx="41">
                  <c:v>60</c:v>
                </c:pt>
                <c:pt idx="42">
                  <c:v>48</c:v>
                </c:pt>
                <c:pt idx="43">
                  <c:v>98</c:v>
                </c:pt>
                <c:pt idx="44">
                  <c:v>64</c:v>
                </c:pt>
                <c:pt idx="45">
                  <c:v>26</c:v>
                </c:pt>
                <c:pt idx="46">
                  <c:v>28</c:v>
                </c:pt>
                <c:pt idx="47">
                  <c:v>29</c:v>
                </c:pt>
                <c:pt idx="48">
                  <c:v>68</c:v>
                </c:pt>
                <c:pt idx="49">
                  <c:v>39</c:v>
                </c:pt>
                <c:pt idx="50">
                  <c:v>30</c:v>
                </c:pt>
                <c:pt idx="51">
                  <c:v>43</c:v>
                </c:pt>
                <c:pt idx="52">
                  <c:v>48</c:v>
                </c:pt>
                <c:pt idx="53">
                  <c:v>92</c:v>
                </c:pt>
                <c:pt idx="54">
                  <c:v>70</c:v>
                </c:pt>
                <c:pt idx="55">
                  <c:v>376</c:v>
                </c:pt>
                <c:pt idx="56">
                  <c:v>328</c:v>
                </c:pt>
                <c:pt idx="57">
                  <c:v>174</c:v>
                </c:pt>
                <c:pt idx="58">
                  <c:v>174</c:v>
                </c:pt>
                <c:pt idx="59">
                  <c:v>146</c:v>
                </c:pt>
                <c:pt idx="60">
                  <c:v>301</c:v>
                </c:pt>
                <c:pt idx="61">
                  <c:v>248</c:v>
                </c:pt>
                <c:pt idx="62">
                  <c:v>81</c:v>
                </c:pt>
                <c:pt idx="63">
                  <c:v>43</c:v>
                </c:pt>
                <c:pt idx="64">
                  <c:v>19</c:v>
                </c:pt>
                <c:pt idx="65">
                  <c:v>14</c:v>
                </c:pt>
                <c:pt idx="66">
                  <c:v>19</c:v>
                </c:pt>
              </c:numCache>
            </c:numRef>
          </c:val>
          <c:smooth val="0"/>
          <c:extLst>
            <c:ext xmlns:c16="http://schemas.microsoft.com/office/drawing/2014/chart" uri="{C3380CC4-5D6E-409C-BE32-E72D297353CC}">
              <c16:uniqueId val="{00000001-48B0-4F8C-910D-7CDB216745E3}"/>
            </c:ext>
          </c:extLst>
        </c:ser>
        <c:ser>
          <c:idx val="2"/>
          <c:order val="2"/>
          <c:tx>
            <c:v>Visitors</c:v>
          </c:tx>
          <c:marker>
            <c:symbol val="none"/>
          </c:marker>
          <c:val>
            <c:numRef>
              <c:f>'Visitors Summary'!$N$2:$N$68</c:f>
              <c:numCache>
                <c:formatCode>General</c:formatCode>
                <c:ptCount val="6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2</c:v>
                </c:pt>
                <c:pt idx="30">
                  <c:v>8</c:v>
                </c:pt>
                <c:pt idx="31">
                  <c:v>7</c:v>
                </c:pt>
                <c:pt idx="32">
                  <c:v>13</c:v>
                </c:pt>
                <c:pt idx="33">
                  <c:v>501</c:v>
                </c:pt>
                <c:pt idx="34">
                  <c:v>189</c:v>
                </c:pt>
                <c:pt idx="35">
                  <c:v>71</c:v>
                </c:pt>
                <c:pt idx="36">
                  <c:v>79</c:v>
                </c:pt>
                <c:pt idx="37">
                  <c:v>44</c:v>
                </c:pt>
                <c:pt idx="38">
                  <c:v>32</c:v>
                </c:pt>
                <c:pt idx="39">
                  <c:v>24</c:v>
                </c:pt>
                <c:pt idx="40">
                  <c:v>29</c:v>
                </c:pt>
                <c:pt idx="41">
                  <c:v>32</c:v>
                </c:pt>
                <c:pt idx="42">
                  <c:v>19</c:v>
                </c:pt>
                <c:pt idx="43">
                  <c:v>64</c:v>
                </c:pt>
                <c:pt idx="44">
                  <c:v>40</c:v>
                </c:pt>
                <c:pt idx="45">
                  <c:v>11</c:v>
                </c:pt>
                <c:pt idx="46">
                  <c:v>17</c:v>
                </c:pt>
                <c:pt idx="47">
                  <c:v>18</c:v>
                </c:pt>
                <c:pt idx="48">
                  <c:v>16</c:v>
                </c:pt>
                <c:pt idx="49">
                  <c:v>21</c:v>
                </c:pt>
                <c:pt idx="50">
                  <c:v>21</c:v>
                </c:pt>
                <c:pt idx="51">
                  <c:v>20</c:v>
                </c:pt>
                <c:pt idx="52">
                  <c:v>24</c:v>
                </c:pt>
                <c:pt idx="53">
                  <c:v>48</c:v>
                </c:pt>
                <c:pt idx="54">
                  <c:v>33</c:v>
                </c:pt>
                <c:pt idx="55">
                  <c:v>189</c:v>
                </c:pt>
                <c:pt idx="56">
                  <c:v>203</c:v>
                </c:pt>
                <c:pt idx="57">
                  <c:v>89</c:v>
                </c:pt>
                <c:pt idx="58">
                  <c:v>75</c:v>
                </c:pt>
                <c:pt idx="59">
                  <c:v>61</c:v>
                </c:pt>
                <c:pt idx="60">
                  <c:v>136</c:v>
                </c:pt>
                <c:pt idx="61">
                  <c:v>82</c:v>
                </c:pt>
                <c:pt idx="62">
                  <c:v>32</c:v>
                </c:pt>
                <c:pt idx="63">
                  <c:v>15</c:v>
                </c:pt>
                <c:pt idx="64">
                  <c:v>11</c:v>
                </c:pt>
                <c:pt idx="65">
                  <c:v>8</c:v>
                </c:pt>
                <c:pt idx="66">
                  <c:v>11</c:v>
                </c:pt>
              </c:numCache>
            </c:numRef>
          </c:val>
          <c:smooth val="0"/>
          <c:extLst>
            <c:ext xmlns:c16="http://schemas.microsoft.com/office/drawing/2014/chart" uri="{C3380CC4-5D6E-409C-BE32-E72D297353CC}">
              <c16:uniqueId val="{00000002-48B0-4F8C-910D-7CDB216745E3}"/>
            </c:ext>
          </c:extLst>
        </c:ser>
        <c:ser>
          <c:idx val="3"/>
          <c:order val="3"/>
          <c:tx>
            <c:v>Visits</c:v>
          </c:tx>
          <c:marker>
            <c:symbol val="none"/>
          </c:marker>
          <c:val>
            <c:numRef>
              <c:f>'Visitors Summary'!$O$2:$O$68</c:f>
              <c:numCache>
                <c:formatCode>General</c:formatCode>
                <c:ptCount val="6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2</c:v>
                </c:pt>
                <c:pt idx="30">
                  <c:v>10</c:v>
                </c:pt>
                <c:pt idx="31">
                  <c:v>9</c:v>
                </c:pt>
                <c:pt idx="32">
                  <c:v>17</c:v>
                </c:pt>
                <c:pt idx="33">
                  <c:v>595</c:v>
                </c:pt>
                <c:pt idx="34">
                  <c:v>229</c:v>
                </c:pt>
                <c:pt idx="35">
                  <c:v>85</c:v>
                </c:pt>
                <c:pt idx="36">
                  <c:v>89</c:v>
                </c:pt>
                <c:pt idx="37">
                  <c:v>54</c:v>
                </c:pt>
                <c:pt idx="38">
                  <c:v>41</c:v>
                </c:pt>
                <c:pt idx="39">
                  <c:v>30</c:v>
                </c:pt>
                <c:pt idx="40">
                  <c:v>32</c:v>
                </c:pt>
                <c:pt idx="41">
                  <c:v>38</c:v>
                </c:pt>
                <c:pt idx="42">
                  <c:v>20</c:v>
                </c:pt>
                <c:pt idx="43">
                  <c:v>78</c:v>
                </c:pt>
                <c:pt idx="44">
                  <c:v>45</c:v>
                </c:pt>
                <c:pt idx="45">
                  <c:v>13</c:v>
                </c:pt>
                <c:pt idx="46">
                  <c:v>19</c:v>
                </c:pt>
                <c:pt idx="47">
                  <c:v>26</c:v>
                </c:pt>
                <c:pt idx="48">
                  <c:v>16</c:v>
                </c:pt>
                <c:pt idx="49">
                  <c:v>30</c:v>
                </c:pt>
                <c:pt idx="50">
                  <c:v>28</c:v>
                </c:pt>
                <c:pt idx="51">
                  <c:v>30</c:v>
                </c:pt>
                <c:pt idx="52">
                  <c:v>30</c:v>
                </c:pt>
                <c:pt idx="53">
                  <c:v>59</c:v>
                </c:pt>
                <c:pt idx="54">
                  <c:v>42</c:v>
                </c:pt>
                <c:pt idx="55">
                  <c:v>253</c:v>
                </c:pt>
                <c:pt idx="56">
                  <c:v>251</c:v>
                </c:pt>
                <c:pt idx="57">
                  <c:v>117</c:v>
                </c:pt>
                <c:pt idx="58">
                  <c:v>102</c:v>
                </c:pt>
                <c:pt idx="59">
                  <c:v>99</c:v>
                </c:pt>
                <c:pt idx="60">
                  <c:v>188</c:v>
                </c:pt>
                <c:pt idx="61">
                  <c:v>121</c:v>
                </c:pt>
                <c:pt idx="62">
                  <c:v>40</c:v>
                </c:pt>
                <c:pt idx="63">
                  <c:v>19</c:v>
                </c:pt>
                <c:pt idx="64">
                  <c:v>16</c:v>
                </c:pt>
                <c:pt idx="65">
                  <c:v>8</c:v>
                </c:pt>
                <c:pt idx="66">
                  <c:v>13</c:v>
                </c:pt>
              </c:numCache>
            </c:numRef>
          </c:val>
          <c:smooth val="0"/>
          <c:extLst>
            <c:ext xmlns:c16="http://schemas.microsoft.com/office/drawing/2014/chart" uri="{C3380CC4-5D6E-409C-BE32-E72D297353CC}">
              <c16:uniqueId val="{00000003-48B0-4F8C-910D-7CDB216745E3}"/>
            </c:ext>
          </c:extLst>
        </c:ser>
        <c:ser>
          <c:idx val="4"/>
          <c:order val="4"/>
          <c:tx>
            <c:v>New-Registrations</c:v>
          </c:tx>
          <c:marker>
            <c:symbol val="none"/>
          </c:marker>
          <c:val>
            <c:numRef>
              <c:f>'Visitors Summary'!$P$2:$P$68</c:f>
              <c:numCache>
                <c:formatCode>General</c:formatCode>
                <c:ptCount val="6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1</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1</c:v>
                </c:pt>
                <c:pt idx="55">
                  <c:v>1</c:v>
                </c:pt>
                <c:pt idx="56">
                  <c:v>0</c:v>
                </c:pt>
                <c:pt idx="57">
                  <c:v>0</c:v>
                </c:pt>
                <c:pt idx="58">
                  <c:v>0</c:v>
                </c:pt>
                <c:pt idx="59">
                  <c:v>0</c:v>
                </c:pt>
                <c:pt idx="60">
                  <c:v>0</c:v>
                </c:pt>
                <c:pt idx="61">
                  <c:v>0</c:v>
                </c:pt>
                <c:pt idx="62">
                  <c:v>0</c:v>
                </c:pt>
                <c:pt idx="63">
                  <c:v>0</c:v>
                </c:pt>
                <c:pt idx="64">
                  <c:v>0</c:v>
                </c:pt>
                <c:pt idx="65">
                  <c:v>0</c:v>
                </c:pt>
                <c:pt idx="66">
                  <c:v>0</c:v>
                </c:pt>
              </c:numCache>
            </c:numRef>
          </c:val>
          <c:smooth val="0"/>
          <c:extLst>
            <c:ext xmlns:c16="http://schemas.microsoft.com/office/drawing/2014/chart" uri="{C3380CC4-5D6E-409C-BE32-E72D297353CC}">
              <c16:uniqueId val="{00000004-48B0-4F8C-910D-7CDB216745E3}"/>
            </c:ext>
          </c:extLst>
        </c:ser>
        <c:dLbls>
          <c:showLegendKey val="0"/>
          <c:showVal val="0"/>
          <c:showCatName val="0"/>
          <c:showSerName val="0"/>
          <c:showPercent val="0"/>
          <c:showBubbleSize val="0"/>
        </c:dLbls>
        <c:smooth val="0"/>
        <c:axId val="1905998"/>
        <c:axId val="12606031"/>
      </c:lineChart>
      <c:dateAx>
        <c:axId val="1905998"/>
        <c:scaling>
          <c:orientation val="minMax"/>
        </c:scaling>
        <c:delete val="0"/>
        <c:axPos val="b"/>
        <c:majorGridlines>
          <c:spPr>
            <a:ln>
              <a:noFill/>
            </a:ln>
          </c:spPr>
        </c:majorGridlines>
        <c:numFmt formatCode="m/d/yyyy" sourceLinked="1"/>
        <c:majorTickMark val="none"/>
        <c:minorTickMark val="none"/>
        <c:tickLblPos val="nextTo"/>
        <c:txPr>
          <a:bodyPr rot="5400000"/>
          <a:lstStyle/>
          <a:p>
            <a:pPr>
              <a:defRPr sz="400"/>
            </a:pPr>
            <a:endParaRPr lang="en-US"/>
          </a:p>
        </c:txPr>
        <c:crossAx val="12606031"/>
        <c:crosses val="autoZero"/>
        <c:auto val="1"/>
        <c:lblOffset val="100"/>
        <c:baseTimeUnit val="days"/>
        <c:majorUnit val="1"/>
        <c:minorUnit val="1"/>
      </c:dateAx>
      <c:valAx>
        <c:axId val="12606031"/>
        <c:scaling>
          <c:orientation val="minMax"/>
        </c:scaling>
        <c:delete val="0"/>
        <c:axPos val="l"/>
        <c:majorGridlines/>
        <c:numFmt formatCode="General" sourceLinked="1"/>
        <c:majorTickMark val="none"/>
        <c:minorTickMark val="none"/>
        <c:tickLblPos val="nextTo"/>
        <c:txPr>
          <a:bodyPr rot="0"/>
          <a:lstStyle/>
          <a:p>
            <a:pPr>
              <a:defRPr/>
            </a:pPr>
            <a:endParaRPr lang="en-US"/>
          </a:p>
        </c:txPr>
        <c:crossAx val="1905998"/>
        <c:crosses val="autoZero"/>
        <c:crossBetween val="between"/>
      </c:valAx>
    </c:plotArea>
    <c:legend>
      <c:legendPos val="r"/>
      <c:overlay val="0"/>
    </c:legend>
    <c:plotVisOnly val="1"/>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5982-4402-8476-F386F8CA3E69}"/>
              </c:ext>
            </c:extLst>
          </c:dPt>
          <c:dPt>
            <c:idx val="1"/>
            <c:invertIfNegative val="1"/>
            <c:bubble3D val="0"/>
            <c:spPr>
              <a:solidFill>
                <a:schemeClr val="accent1"/>
              </a:solidFill>
            </c:spPr>
            <c:extLst>
              <c:ext xmlns:c16="http://schemas.microsoft.com/office/drawing/2014/chart" uri="{C3380CC4-5D6E-409C-BE32-E72D297353CC}">
                <c16:uniqueId val="{00000003-5982-4402-8476-F386F8CA3E69}"/>
              </c:ext>
            </c:extLst>
          </c:dPt>
          <c:dPt>
            <c:idx val="2"/>
            <c:invertIfNegative val="1"/>
            <c:bubble3D val="0"/>
            <c:spPr>
              <a:solidFill>
                <a:schemeClr val="accent1"/>
              </a:solidFill>
            </c:spPr>
            <c:extLst>
              <c:ext xmlns:c16="http://schemas.microsoft.com/office/drawing/2014/chart" uri="{C3380CC4-5D6E-409C-BE32-E72D297353CC}">
                <c16:uniqueId val="{00000005-5982-4402-8476-F386F8CA3E69}"/>
              </c:ext>
            </c:extLst>
          </c:dPt>
          <c:dPt>
            <c:idx val="3"/>
            <c:invertIfNegative val="1"/>
            <c:bubble3D val="0"/>
            <c:spPr>
              <a:solidFill>
                <a:schemeClr val="accent1"/>
              </a:solidFill>
            </c:spPr>
            <c:extLst>
              <c:ext xmlns:c16="http://schemas.microsoft.com/office/drawing/2014/chart" uri="{C3380CC4-5D6E-409C-BE32-E72D297353CC}">
                <c16:uniqueId val="{00000007-5982-4402-8476-F386F8CA3E69}"/>
              </c:ext>
            </c:extLst>
          </c:dPt>
          <c:dPt>
            <c:idx val="4"/>
            <c:invertIfNegative val="1"/>
            <c:bubble3D val="0"/>
            <c:spPr>
              <a:solidFill>
                <a:schemeClr val="accent1"/>
              </a:solidFill>
            </c:spPr>
            <c:extLst>
              <c:ext xmlns:c16="http://schemas.microsoft.com/office/drawing/2014/chart" uri="{C3380CC4-5D6E-409C-BE32-E72D297353CC}">
                <c16:uniqueId val="{00000009-5982-4402-8476-F386F8CA3E69}"/>
              </c:ext>
            </c:extLst>
          </c:dPt>
          <c:dPt>
            <c:idx val="5"/>
            <c:invertIfNegative val="1"/>
            <c:bubble3D val="0"/>
            <c:spPr>
              <a:solidFill>
                <a:schemeClr val="accent1"/>
              </a:solidFill>
            </c:spPr>
            <c:extLst>
              <c:ext xmlns:c16="http://schemas.microsoft.com/office/drawing/2014/chart" uri="{C3380CC4-5D6E-409C-BE32-E72D297353CC}">
                <c16:uniqueId val="{0000000B-5982-4402-8476-F386F8CA3E69}"/>
              </c:ext>
            </c:extLst>
          </c:dPt>
          <c:dPt>
            <c:idx val="6"/>
            <c:invertIfNegative val="1"/>
            <c:bubble3D val="0"/>
            <c:spPr>
              <a:solidFill>
                <a:schemeClr val="accent1"/>
              </a:solidFill>
            </c:spPr>
            <c:extLst>
              <c:ext xmlns:c16="http://schemas.microsoft.com/office/drawing/2014/chart" uri="{C3380CC4-5D6E-409C-BE32-E72D297353CC}">
                <c16:uniqueId val="{0000000D-5982-4402-8476-F386F8CA3E69}"/>
              </c:ext>
            </c:extLst>
          </c:dPt>
          <c:dPt>
            <c:idx val="7"/>
            <c:invertIfNegative val="1"/>
            <c:bubble3D val="0"/>
            <c:spPr>
              <a:solidFill>
                <a:schemeClr val="accent1"/>
              </a:solidFill>
            </c:spPr>
            <c:extLst>
              <c:ext xmlns:c16="http://schemas.microsoft.com/office/drawing/2014/chart" uri="{C3380CC4-5D6E-409C-BE32-E72D297353CC}">
                <c16:uniqueId val="{0000000F-5982-4402-8476-F386F8CA3E69}"/>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overall linked charts %'!$A$639:$A$643</c:f>
              <c:strCache>
                <c:ptCount val="5"/>
                <c:pt idx="0">
                  <c:v>Definitely agree</c:v>
                </c:pt>
                <c:pt idx="1">
                  <c:v>Somewhat agree</c:v>
                </c:pt>
                <c:pt idx="2">
                  <c:v>Unsure</c:v>
                </c:pt>
                <c:pt idx="3">
                  <c:v>Somewhat disagree</c:v>
                </c:pt>
                <c:pt idx="4">
                  <c:v>Definitely disagree</c:v>
                </c:pt>
              </c:strCache>
            </c:strRef>
          </c:cat>
          <c:val>
            <c:numRef>
              <c:f>'survey overall linked charts %'!$B$639:$B$643</c:f>
              <c:numCache>
                <c:formatCode>0%</c:formatCode>
                <c:ptCount val="5"/>
                <c:pt idx="0">
                  <c:v>0.35332252836304701</c:v>
                </c:pt>
                <c:pt idx="1">
                  <c:v>0.10858995137763371</c:v>
                </c:pt>
                <c:pt idx="2">
                  <c:v>3.7277147487844407E-2</c:v>
                </c:pt>
                <c:pt idx="3">
                  <c:v>4.2139384116693678E-2</c:v>
                </c:pt>
                <c:pt idx="4">
                  <c:v>0.45867098865478118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5982-4402-8476-F386F8CA3E69}"/>
            </c:ext>
          </c:extLst>
        </c:ser>
        <c:dLbls>
          <c:showLegendKey val="0"/>
          <c:showVal val="1"/>
          <c:showCatName val="0"/>
          <c:showSerName val="0"/>
          <c:showPercent val="0"/>
          <c:showBubbleSize val="0"/>
        </c:dLbls>
        <c:gapWidth val="150"/>
        <c:shape val="box"/>
        <c:axId val="12326465"/>
        <c:axId val="16662707"/>
        <c:axId val="0"/>
      </c:bar3DChart>
      <c:catAx>
        <c:axId val="12326465"/>
        <c:scaling>
          <c:orientation val="maxMin"/>
        </c:scaling>
        <c:delete val="0"/>
        <c:axPos val="l"/>
        <c:numFmt formatCode="General" sourceLinked="1"/>
        <c:majorTickMark val="none"/>
        <c:minorTickMark val="none"/>
        <c:tickLblPos val="nextTo"/>
        <c:txPr>
          <a:bodyPr rot="0"/>
          <a:lstStyle/>
          <a:p>
            <a:pPr>
              <a:defRPr sz="1400"/>
            </a:pPr>
            <a:endParaRPr lang="en-US"/>
          </a:p>
        </c:txPr>
        <c:crossAx val="16662707"/>
        <c:crosses val="autoZero"/>
        <c:auto val="1"/>
        <c:lblAlgn val="ctr"/>
        <c:lblOffset val="100"/>
        <c:tickLblSkip val="1"/>
        <c:tickMarkSkip val="1"/>
        <c:noMultiLvlLbl val="1"/>
      </c:catAx>
      <c:valAx>
        <c:axId val="16662707"/>
        <c:scaling>
          <c:orientation val="minMax"/>
        </c:scaling>
        <c:delete val="1"/>
        <c:axPos val="t"/>
        <c:numFmt formatCode="0%" sourceLinked="1"/>
        <c:majorTickMark val="none"/>
        <c:minorTickMark val="none"/>
        <c:tickLblPos val="nextTo"/>
        <c:crossAx val="12326465"/>
        <c:crosses val="autoZero"/>
        <c:crossBetween val="between"/>
      </c:valAx>
      <c:spPr>
        <a:noFill/>
        <a:ln w="25400">
          <a:noFill/>
        </a:ln>
      </c:spPr>
    </c:plotArea>
    <c:plotVisOnly val="1"/>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495C-4997-B0CF-F8FADC644A56}"/>
              </c:ext>
            </c:extLst>
          </c:dPt>
          <c:dPt>
            <c:idx val="1"/>
            <c:invertIfNegative val="1"/>
            <c:bubble3D val="0"/>
            <c:spPr>
              <a:solidFill>
                <a:schemeClr val="accent1"/>
              </a:solidFill>
            </c:spPr>
            <c:extLst>
              <c:ext xmlns:c16="http://schemas.microsoft.com/office/drawing/2014/chart" uri="{C3380CC4-5D6E-409C-BE32-E72D297353CC}">
                <c16:uniqueId val="{00000003-495C-4997-B0CF-F8FADC644A56}"/>
              </c:ext>
            </c:extLst>
          </c:dPt>
          <c:dPt>
            <c:idx val="2"/>
            <c:invertIfNegative val="1"/>
            <c:bubble3D val="0"/>
            <c:spPr>
              <a:solidFill>
                <a:schemeClr val="accent1"/>
              </a:solidFill>
            </c:spPr>
            <c:extLst>
              <c:ext xmlns:c16="http://schemas.microsoft.com/office/drawing/2014/chart" uri="{C3380CC4-5D6E-409C-BE32-E72D297353CC}">
                <c16:uniqueId val="{00000005-495C-4997-B0CF-F8FADC644A56}"/>
              </c:ext>
            </c:extLst>
          </c:dPt>
          <c:dPt>
            <c:idx val="3"/>
            <c:invertIfNegative val="1"/>
            <c:bubble3D val="0"/>
            <c:spPr>
              <a:solidFill>
                <a:schemeClr val="accent1"/>
              </a:solidFill>
            </c:spPr>
            <c:extLst>
              <c:ext xmlns:c16="http://schemas.microsoft.com/office/drawing/2014/chart" uri="{C3380CC4-5D6E-409C-BE32-E72D297353CC}">
                <c16:uniqueId val="{00000007-495C-4997-B0CF-F8FADC644A56}"/>
              </c:ext>
            </c:extLst>
          </c:dPt>
          <c:dPt>
            <c:idx val="4"/>
            <c:invertIfNegative val="1"/>
            <c:bubble3D val="0"/>
            <c:spPr>
              <a:solidFill>
                <a:schemeClr val="accent1"/>
              </a:solidFill>
            </c:spPr>
            <c:extLst>
              <c:ext xmlns:c16="http://schemas.microsoft.com/office/drawing/2014/chart" uri="{C3380CC4-5D6E-409C-BE32-E72D297353CC}">
                <c16:uniqueId val="{00000009-495C-4997-B0CF-F8FADC644A56}"/>
              </c:ext>
            </c:extLst>
          </c:dPt>
          <c:dPt>
            <c:idx val="5"/>
            <c:invertIfNegative val="1"/>
            <c:bubble3D val="0"/>
            <c:spPr>
              <a:solidFill>
                <a:schemeClr val="accent1"/>
              </a:solidFill>
            </c:spPr>
            <c:extLst>
              <c:ext xmlns:c16="http://schemas.microsoft.com/office/drawing/2014/chart" uri="{C3380CC4-5D6E-409C-BE32-E72D297353CC}">
                <c16:uniqueId val="{0000000B-495C-4997-B0CF-F8FADC644A56}"/>
              </c:ext>
            </c:extLst>
          </c:dPt>
          <c:dPt>
            <c:idx val="6"/>
            <c:invertIfNegative val="1"/>
            <c:bubble3D val="0"/>
            <c:spPr>
              <a:solidFill>
                <a:schemeClr val="accent1"/>
              </a:solidFill>
            </c:spPr>
            <c:extLst>
              <c:ext xmlns:c16="http://schemas.microsoft.com/office/drawing/2014/chart" uri="{C3380CC4-5D6E-409C-BE32-E72D297353CC}">
                <c16:uniqueId val="{0000000D-495C-4997-B0CF-F8FADC644A56}"/>
              </c:ext>
            </c:extLst>
          </c:dPt>
          <c:dPt>
            <c:idx val="7"/>
            <c:invertIfNegative val="1"/>
            <c:bubble3D val="0"/>
            <c:spPr>
              <a:solidFill>
                <a:schemeClr val="accent1"/>
              </a:solidFill>
            </c:spPr>
            <c:extLst>
              <c:ext xmlns:c16="http://schemas.microsoft.com/office/drawing/2014/chart" uri="{C3380CC4-5D6E-409C-BE32-E72D297353CC}">
                <c16:uniqueId val="{0000000F-495C-4997-B0CF-F8FADC644A56}"/>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overall linked charts %'!$A$646:$A$650</c:f>
              <c:strCache>
                <c:ptCount val="5"/>
                <c:pt idx="0">
                  <c:v>Definitely agree</c:v>
                </c:pt>
                <c:pt idx="1">
                  <c:v>Somewhat agree</c:v>
                </c:pt>
                <c:pt idx="2">
                  <c:v>Unsure</c:v>
                </c:pt>
                <c:pt idx="3">
                  <c:v>Somewhat disagree</c:v>
                </c:pt>
                <c:pt idx="4">
                  <c:v>Definitely disagree</c:v>
                </c:pt>
              </c:strCache>
            </c:strRef>
          </c:cat>
          <c:val>
            <c:numRef>
              <c:f>'survey overall linked charts %'!$B$646:$B$650</c:f>
              <c:numCache>
                <c:formatCode>0%</c:formatCode>
                <c:ptCount val="5"/>
                <c:pt idx="0">
                  <c:v>0.46666666666666667</c:v>
                </c:pt>
                <c:pt idx="1">
                  <c:v>0.19349593495934958</c:v>
                </c:pt>
                <c:pt idx="2">
                  <c:v>9.1056910569105698E-2</c:v>
                </c:pt>
                <c:pt idx="3">
                  <c:v>9.5934959349593493E-2</c:v>
                </c:pt>
                <c:pt idx="4">
                  <c:v>0.15284552845528454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495C-4997-B0CF-F8FADC644A56}"/>
            </c:ext>
          </c:extLst>
        </c:ser>
        <c:dLbls>
          <c:showLegendKey val="0"/>
          <c:showVal val="1"/>
          <c:showCatName val="0"/>
          <c:showSerName val="0"/>
          <c:showPercent val="0"/>
          <c:showBubbleSize val="0"/>
        </c:dLbls>
        <c:gapWidth val="150"/>
        <c:shape val="box"/>
        <c:axId val="16182936"/>
        <c:axId val="9796145"/>
        <c:axId val="0"/>
      </c:bar3DChart>
      <c:catAx>
        <c:axId val="16182936"/>
        <c:scaling>
          <c:orientation val="maxMin"/>
        </c:scaling>
        <c:delete val="0"/>
        <c:axPos val="l"/>
        <c:numFmt formatCode="General" sourceLinked="1"/>
        <c:majorTickMark val="none"/>
        <c:minorTickMark val="none"/>
        <c:tickLblPos val="nextTo"/>
        <c:txPr>
          <a:bodyPr rot="0"/>
          <a:lstStyle/>
          <a:p>
            <a:pPr>
              <a:defRPr sz="1400"/>
            </a:pPr>
            <a:endParaRPr lang="en-US"/>
          </a:p>
        </c:txPr>
        <c:crossAx val="9796145"/>
        <c:crosses val="autoZero"/>
        <c:auto val="1"/>
        <c:lblAlgn val="ctr"/>
        <c:lblOffset val="100"/>
        <c:tickLblSkip val="1"/>
        <c:tickMarkSkip val="1"/>
        <c:noMultiLvlLbl val="1"/>
      </c:catAx>
      <c:valAx>
        <c:axId val="9796145"/>
        <c:scaling>
          <c:orientation val="minMax"/>
        </c:scaling>
        <c:delete val="1"/>
        <c:axPos val="t"/>
        <c:numFmt formatCode="0%" sourceLinked="1"/>
        <c:majorTickMark val="none"/>
        <c:minorTickMark val="none"/>
        <c:tickLblPos val="nextTo"/>
        <c:crossAx val="16182936"/>
        <c:crosses val="autoZero"/>
        <c:crossBetween val="between"/>
      </c:valAx>
    </c:plotArea>
    <c:plotVisOnly val="1"/>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manualLayout>
          <c:layoutTarget val="inner"/>
          <c:xMode val="edge"/>
          <c:yMode val="edge"/>
          <c:x val="0.49551965815440741"/>
          <c:y val="6.1977068484660676E-2"/>
          <c:w val="0.44238882260018075"/>
          <c:h val="0.88637537444478876"/>
        </c:manualLayout>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9C6B-4676-8C4C-7D622ED55A87}"/>
              </c:ext>
            </c:extLst>
          </c:dPt>
          <c:dPt>
            <c:idx val="1"/>
            <c:invertIfNegative val="1"/>
            <c:bubble3D val="0"/>
            <c:spPr>
              <a:solidFill>
                <a:schemeClr val="accent1"/>
              </a:solidFill>
            </c:spPr>
            <c:extLst>
              <c:ext xmlns:c16="http://schemas.microsoft.com/office/drawing/2014/chart" uri="{C3380CC4-5D6E-409C-BE32-E72D297353CC}">
                <c16:uniqueId val="{00000003-9C6B-4676-8C4C-7D622ED55A87}"/>
              </c:ext>
            </c:extLst>
          </c:dPt>
          <c:dPt>
            <c:idx val="2"/>
            <c:invertIfNegative val="1"/>
            <c:bubble3D val="0"/>
            <c:spPr>
              <a:solidFill>
                <a:schemeClr val="accent1"/>
              </a:solidFill>
            </c:spPr>
            <c:extLst>
              <c:ext xmlns:c16="http://schemas.microsoft.com/office/drawing/2014/chart" uri="{C3380CC4-5D6E-409C-BE32-E72D297353CC}">
                <c16:uniqueId val="{00000005-9C6B-4676-8C4C-7D622ED55A87}"/>
              </c:ext>
            </c:extLst>
          </c:dPt>
          <c:dPt>
            <c:idx val="3"/>
            <c:invertIfNegative val="1"/>
            <c:bubble3D val="0"/>
            <c:spPr>
              <a:solidFill>
                <a:schemeClr val="accent1"/>
              </a:solidFill>
            </c:spPr>
            <c:extLst>
              <c:ext xmlns:c16="http://schemas.microsoft.com/office/drawing/2014/chart" uri="{C3380CC4-5D6E-409C-BE32-E72D297353CC}">
                <c16:uniqueId val="{00000007-9C6B-4676-8C4C-7D622ED55A87}"/>
              </c:ext>
            </c:extLst>
          </c:dPt>
          <c:dPt>
            <c:idx val="4"/>
            <c:invertIfNegative val="1"/>
            <c:bubble3D val="0"/>
            <c:spPr>
              <a:solidFill>
                <a:schemeClr val="accent1"/>
              </a:solidFill>
            </c:spPr>
            <c:extLst>
              <c:ext xmlns:c16="http://schemas.microsoft.com/office/drawing/2014/chart" uri="{C3380CC4-5D6E-409C-BE32-E72D297353CC}">
                <c16:uniqueId val="{00000009-9C6B-4676-8C4C-7D622ED55A87}"/>
              </c:ext>
            </c:extLst>
          </c:dPt>
          <c:dPt>
            <c:idx val="5"/>
            <c:invertIfNegative val="1"/>
            <c:bubble3D val="0"/>
            <c:spPr>
              <a:solidFill>
                <a:schemeClr val="accent1"/>
              </a:solidFill>
            </c:spPr>
            <c:extLst>
              <c:ext xmlns:c16="http://schemas.microsoft.com/office/drawing/2014/chart" uri="{C3380CC4-5D6E-409C-BE32-E72D297353CC}">
                <c16:uniqueId val="{0000000B-9C6B-4676-8C4C-7D622ED55A87}"/>
              </c:ext>
            </c:extLst>
          </c:dPt>
          <c:dPt>
            <c:idx val="6"/>
            <c:invertIfNegative val="1"/>
            <c:bubble3D val="0"/>
            <c:spPr>
              <a:solidFill>
                <a:schemeClr val="accent1"/>
              </a:solidFill>
            </c:spPr>
            <c:extLst>
              <c:ext xmlns:c16="http://schemas.microsoft.com/office/drawing/2014/chart" uri="{C3380CC4-5D6E-409C-BE32-E72D297353CC}">
                <c16:uniqueId val="{0000000D-9C6B-4676-8C4C-7D622ED55A87}"/>
              </c:ext>
            </c:extLst>
          </c:dPt>
          <c:dPt>
            <c:idx val="7"/>
            <c:invertIfNegative val="1"/>
            <c:bubble3D val="0"/>
            <c:spPr>
              <a:solidFill>
                <a:schemeClr val="accent1"/>
              </a:solidFill>
            </c:spPr>
            <c:extLst>
              <c:ext xmlns:c16="http://schemas.microsoft.com/office/drawing/2014/chart" uri="{C3380CC4-5D6E-409C-BE32-E72D297353CC}">
                <c16:uniqueId val="{0000000F-9C6B-4676-8C4C-7D622ED55A87}"/>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overall linked charts %'!$A$666:$A$670</c:f>
              <c:strCache>
                <c:ptCount val="5"/>
                <c:pt idx="0">
                  <c:v>5 or more times a week</c:v>
                </c:pt>
                <c:pt idx="1">
                  <c:v>2-4 times a week</c:v>
                </c:pt>
                <c:pt idx="2">
                  <c:v>Once a week</c:v>
                </c:pt>
                <c:pt idx="3">
                  <c:v>Fortnightly</c:v>
                </c:pt>
                <c:pt idx="4">
                  <c:v>Monthly or less often</c:v>
                </c:pt>
              </c:strCache>
            </c:strRef>
          </c:cat>
          <c:val>
            <c:numRef>
              <c:f>'survey overall linked charts %'!$B$666:$B$670</c:f>
              <c:numCache>
                <c:formatCode>0%</c:formatCode>
                <c:ptCount val="5"/>
                <c:pt idx="0">
                  <c:v>0.37280000000000002</c:v>
                </c:pt>
                <c:pt idx="1">
                  <c:v>0.31359999999999999</c:v>
                </c:pt>
                <c:pt idx="2">
                  <c:v>0.152</c:v>
                </c:pt>
                <c:pt idx="3">
                  <c:v>7.8399999999999997E-2</c:v>
                </c:pt>
                <c:pt idx="4">
                  <c:v>8.3199999999999996E-2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9C6B-4676-8C4C-7D622ED55A87}"/>
            </c:ext>
          </c:extLst>
        </c:ser>
        <c:dLbls>
          <c:showLegendKey val="0"/>
          <c:showVal val="1"/>
          <c:showCatName val="0"/>
          <c:showSerName val="0"/>
          <c:showPercent val="0"/>
          <c:showBubbleSize val="0"/>
        </c:dLbls>
        <c:gapWidth val="150"/>
        <c:shape val="box"/>
        <c:axId val="11644258"/>
        <c:axId val="14032443"/>
        <c:axId val="0"/>
      </c:bar3DChart>
      <c:catAx>
        <c:axId val="11644258"/>
        <c:scaling>
          <c:orientation val="maxMin"/>
        </c:scaling>
        <c:delete val="0"/>
        <c:axPos val="l"/>
        <c:numFmt formatCode="General" sourceLinked="1"/>
        <c:majorTickMark val="none"/>
        <c:minorTickMark val="none"/>
        <c:tickLblPos val="nextTo"/>
        <c:txPr>
          <a:bodyPr rot="0"/>
          <a:lstStyle/>
          <a:p>
            <a:pPr>
              <a:defRPr sz="1400"/>
            </a:pPr>
            <a:endParaRPr lang="en-US"/>
          </a:p>
        </c:txPr>
        <c:crossAx val="14032443"/>
        <c:crosses val="autoZero"/>
        <c:auto val="1"/>
        <c:lblAlgn val="ctr"/>
        <c:lblOffset val="100"/>
        <c:tickLblSkip val="1"/>
        <c:tickMarkSkip val="1"/>
        <c:noMultiLvlLbl val="1"/>
      </c:catAx>
      <c:valAx>
        <c:axId val="14032443"/>
        <c:scaling>
          <c:orientation val="minMax"/>
        </c:scaling>
        <c:delete val="1"/>
        <c:axPos val="t"/>
        <c:numFmt formatCode="0%" sourceLinked="1"/>
        <c:majorTickMark val="none"/>
        <c:minorTickMark val="none"/>
        <c:tickLblPos val="nextTo"/>
        <c:crossAx val="11644258"/>
        <c:crosses val="autoZero"/>
        <c:crossBetween val="between"/>
      </c:valAx>
    </c:plotArea>
    <c:plotVisOnly val="1"/>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manualLayout>
          <c:layoutTarget val="inner"/>
          <c:xMode val="edge"/>
          <c:yMode val="edge"/>
          <c:x val="0.34132616557850348"/>
          <c:y val="6.2146892655367235E-2"/>
          <c:w val="0.59690993450445307"/>
          <c:h val="0.87570621468926557"/>
        </c:manualLayout>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9FF6-4E2E-B4BD-A7DC4ECE7DF9}"/>
              </c:ext>
            </c:extLst>
          </c:dPt>
          <c:dPt>
            <c:idx val="1"/>
            <c:invertIfNegative val="1"/>
            <c:bubble3D val="0"/>
            <c:spPr>
              <a:solidFill>
                <a:schemeClr val="accent1"/>
              </a:solidFill>
            </c:spPr>
            <c:extLst>
              <c:ext xmlns:c16="http://schemas.microsoft.com/office/drawing/2014/chart" uri="{C3380CC4-5D6E-409C-BE32-E72D297353CC}">
                <c16:uniqueId val="{00000003-9FF6-4E2E-B4BD-A7DC4ECE7DF9}"/>
              </c:ext>
            </c:extLst>
          </c:dPt>
          <c:dPt>
            <c:idx val="2"/>
            <c:invertIfNegative val="1"/>
            <c:bubble3D val="0"/>
            <c:spPr>
              <a:solidFill>
                <a:schemeClr val="accent1"/>
              </a:solidFill>
            </c:spPr>
            <c:extLst>
              <c:ext xmlns:c16="http://schemas.microsoft.com/office/drawing/2014/chart" uri="{C3380CC4-5D6E-409C-BE32-E72D297353CC}">
                <c16:uniqueId val="{00000005-9FF6-4E2E-B4BD-A7DC4ECE7DF9}"/>
              </c:ext>
            </c:extLst>
          </c:dPt>
          <c:dPt>
            <c:idx val="3"/>
            <c:invertIfNegative val="1"/>
            <c:bubble3D val="0"/>
            <c:spPr>
              <a:solidFill>
                <a:schemeClr val="accent1"/>
              </a:solidFill>
            </c:spPr>
            <c:extLst>
              <c:ext xmlns:c16="http://schemas.microsoft.com/office/drawing/2014/chart" uri="{C3380CC4-5D6E-409C-BE32-E72D297353CC}">
                <c16:uniqueId val="{00000007-9FF6-4E2E-B4BD-A7DC4ECE7DF9}"/>
              </c:ext>
            </c:extLst>
          </c:dPt>
          <c:dPt>
            <c:idx val="4"/>
            <c:invertIfNegative val="1"/>
            <c:bubble3D val="0"/>
            <c:spPr>
              <a:solidFill>
                <a:schemeClr val="accent1"/>
              </a:solidFill>
            </c:spPr>
            <c:extLst>
              <c:ext xmlns:c16="http://schemas.microsoft.com/office/drawing/2014/chart" uri="{C3380CC4-5D6E-409C-BE32-E72D297353CC}">
                <c16:uniqueId val="{00000009-9FF6-4E2E-B4BD-A7DC4ECE7DF9}"/>
              </c:ext>
            </c:extLst>
          </c:dPt>
          <c:dPt>
            <c:idx val="5"/>
            <c:invertIfNegative val="1"/>
            <c:bubble3D val="0"/>
            <c:spPr>
              <a:solidFill>
                <a:schemeClr val="accent1"/>
              </a:solidFill>
            </c:spPr>
            <c:extLst>
              <c:ext xmlns:c16="http://schemas.microsoft.com/office/drawing/2014/chart" uri="{C3380CC4-5D6E-409C-BE32-E72D297353CC}">
                <c16:uniqueId val="{0000000B-9FF6-4E2E-B4BD-A7DC4ECE7DF9}"/>
              </c:ext>
            </c:extLst>
          </c:dPt>
          <c:dPt>
            <c:idx val="6"/>
            <c:invertIfNegative val="1"/>
            <c:bubble3D val="0"/>
            <c:spPr>
              <a:solidFill>
                <a:schemeClr val="accent1"/>
              </a:solidFill>
            </c:spPr>
            <c:extLst>
              <c:ext xmlns:c16="http://schemas.microsoft.com/office/drawing/2014/chart" uri="{C3380CC4-5D6E-409C-BE32-E72D297353CC}">
                <c16:uniqueId val="{0000000D-9FF6-4E2E-B4BD-A7DC4ECE7DF9}"/>
              </c:ext>
            </c:extLst>
          </c:dPt>
          <c:dPt>
            <c:idx val="7"/>
            <c:invertIfNegative val="1"/>
            <c:bubble3D val="0"/>
            <c:spPr>
              <a:solidFill>
                <a:schemeClr val="accent1"/>
              </a:solidFill>
            </c:spPr>
            <c:extLst>
              <c:ext xmlns:c16="http://schemas.microsoft.com/office/drawing/2014/chart" uri="{C3380CC4-5D6E-409C-BE32-E72D297353CC}">
                <c16:uniqueId val="{0000000F-9FF6-4E2E-B4BD-A7DC4ECE7DF9}"/>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overall linked charts %'!$A$673:$A$678</c:f>
              <c:strCache>
                <c:ptCount val="6"/>
                <c:pt idx="0">
                  <c:v>Drive</c:v>
                </c:pt>
                <c:pt idx="1">
                  <c:v>Bus</c:v>
                </c:pt>
                <c:pt idx="2">
                  <c:v>Ride or scoot</c:v>
                </c:pt>
                <c:pt idx="3">
                  <c:v>Walk</c:v>
                </c:pt>
                <c:pt idx="4">
                  <c:v>Ferry </c:v>
                </c:pt>
                <c:pt idx="5">
                  <c:v>Other (please specify)</c:v>
                </c:pt>
              </c:strCache>
            </c:strRef>
          </c:cat>
          <c:val>
            <c:numRef>
              <c:f>'survey overall linked charts %'!$B$673:$B$678</c:f>
              <c:numCache>
                <c:formatCode>0%</c:formatCode>
                <c:ptCount val="6"/>
                <c:pt idx="0">
                  <c:v>0.68408551068883605</c:v>
                </c:pt>
                <c:pt idx="1">
                  <c:v>0.15201900237529692</c:v>
                </c:pt>
                <c:pt idx="2">
                  <c:v>4.7505938242280284E-2</c:v>
                </c:pt>
                <c:pt idx="3">
                  <c:v>1.4251781472684086E-2</c:v>
                </c:pt>
                <c:pt idx="4">
                  <c:v>8.7885985748218529E-2</c:v>
                </c:pt>
                <c:pt idx="5">
                  <c:v>1.4251781472684086E-2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9FF6-4E2E-B4BD-A7DC4ECE7DF9}"/>
            </c:ext>
          </c:extLst>
        </c:ser>
        <c:dLbls>
          <c:showLegendKey val="0"/>
          <c:showVal val="1"/>
          <c:showCatName val="0"/>
          <c:showSerName val="0"/>
          <c:showPercent val="0"/>
          <c:showBubbleSize val="0"/>
        </c:dLbls>
        <c:gapWidth val="150"/>
        <c:shape val="box"/>
        <c:axId val="854812"/>
        <c:axId val="6804760"/>
        <c:axId val="0"/>
      </c:bar3DChart>
      <c:catAx>
        <c:axId val="854812"/>
        <c:scaling>
          <c:orientation val="maxMin"/>
        </c:scaling>
        <c:delete val="0"/>
        <c:axPos val="l"/>
        <c:numFmt formatCode="General" sourceLinked="1"/>
        <c:majorTickMark val="none"/>
        <c:minorTickMark val="none"/>
        <c:tickLblPos val="nextTo"/>
        <c:txPr>
          <a:bodyPr rot="0"/>
          <a:lstStyle/>
          <a:p>
            <a:pPr>
              <a:defRPr sz="1400"/>
            </a:pPr>
            <a:endParaRPr lang="en-US"/>
          </a:p>
        </c:txPr>
        <c:crossAx val="6804760"/>
        <c:crosses val="autoZero"/>
        <c:auto val="1"/>
        <c:lblAlgn val="ctr"/>
        <c:lblOffset val="100"/>
        <c:tickLblSkip val="1"/>
        <c:tickMarkSkip val="1"/>
        <c:noMultiLvlLbl val="1"/>
      </c:catAx>
      <c:valAx>
        <c:axId val="6804760"/>
        <c:scaling>
          <c:orientation val="minMax"/>
        </c:scaling>
        <c:delete val="1"/>
        <c:axPos val="t"/>
        <c:numFmt formatCode="0%" sourceLinked="1"/>
        <c:majorTickMark val="none"/>
        <c:minorTickMark val="none"/>
        <c:tickLblPos val="nextTo"/>
        <c:crossAx val="854812"/>
        <c:crosses val="autoZero"/>
        <c:crossBetween val="between"/>
      </c:valAx>
    </c:plotArea>
    <c:plotVisOnly val="1"/>
    <c:dispBlanksAs val="gap"/>
    <c:showDLblsOverMax val="1"/>
  </c:chart>
  <c:spPr>
    <a:ln w="12700">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r>
              <a:rPr lang="en-AU" sz="1400">
                <a:latin typeface="+mn-lt"/>
              </a:rPr>
              <a:t>Likelihood of use</a:t>
            </a:r>
          </a:p>
        </c:rich>
      </c:tx>
      <c:overlay val="0"/>
    </c:title>
    <c:autoTitleDeleted val="0"/>
    <c:view3D>
      <c:rotX val="0"/>
      <c:rotY val="0"/>
      <c:rAngAx val="1"/>
    </c:view3D>
    <c:floor>
      <c:thickness val="0"/>
    </c:floor>
    <c:sideWall>
      <c:thickness val="0"/>
    </c:sideWall>
    <c:backWall>
      <c:thickness val="0"/>
    </c:backWall>
    <c:plotArea>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C428-48EF-952C-1F565FCFFFB9}"/>
              </c:ext>
            </c:extLst>
          </c:dPt>
          <c:dPt>
            <c:idx val="1"/>
            <c:invertIfNegative val="1"/>
            <c:bubble3D val="0"/>
            <c:spPr>
              <a:solidFill>
                <a:schemeClr val="accent1"/>
              </a:solidFill>
            </c:spPr>
            <c:extLst>
              <c:ext xmlns:c16="http://schemas.microsoft.com/office/drawing/2014/chart" uri="{C3380CC4-5D6E-409C-BE32-E72D297353CC}">
                <c16:uniqueId val="{00000003-C428-48EF-952C-1F565FCFFFB9}"/>
              </c:ext>
            </c:extLst>
          </c:dPt>
          <c:dPt>
            <c:idx val="2"/>
            <c:invertIfNegative val="1"/>
            <c:bubble3D val="0"/>
            <c:spPr>
              <a:solidFill>
                <a:schemeClr val="accent1"/>
              </a:solidFill>
            </c:spPr>
            <c:extLst>
              <c:ext xmlns:c16="http://schemas.microsoft.com/office/drawing/2014/chart" uri="{C3380CC4-5D6E-409C-BE32-E72D297353CC}">
                <c16:uniqueId val="{00000005-C428-48EF-952C-1F565FCFFFB9}"/>
              </c:ext>
            </c:extLst>
          </c:dPt>
          <c:dPt>
            <c:idx val="3"/>
            <c:invertIfNegative val="1"/>
            <c:bubble3D val="0"/>
            <c:spPr>
              <a:solidFill>
                <a:schemeClr val="accent1"/>
              </a:solidFill>
            </c:spPr>
            <c:extLst>
              <c:ext xmlns:c16="http://schemas.microsoft.com/office/drawing/2014/chart" uri="{C3380CC4-5D6E-409C-BE32-E72D297353CC}">
                <c16:uniqueId val="{00000007-C428-48EF-952C-1F565FCFFFB9}"/>
              </c:ext>
            </c:extLst>
          </c:dPt>
          <c:dPt>
            <c:idx val="4"/>
            <c:invertIfNegative val="1"/>
            <c:bubble3D val="0"/>
            <c:spPr>
              <a:solidFill>
                <a:schemeClr val="accent1"/>
              </a:solidFill>
            </c:spPr>
            <c:extLst>
              <c:ext xmlns:c16="http://schemas.microsoft.com/office/drawing/2014/chart" uri="{C3380CC4-5D6E-409C-BE32-E72D297353CC}">
                <c16:uniqueId val="{00000009-C428-48EF-952C-1F565FCFFFB9}"/>
              </c:ext>
            </c:extLst>
          </c:dPt>
          <c:dPt>
            <c:idx val="5"/>
            <c:invertIfNegative val="1"/>
            <c:bubble3D val="0"/>
            <c:spPr>
              <a:solidFill>
                <a:schemeClr val="accent1"/>
              </a:solidFill>
            </c:spPr>
            <c:extLst>
              <c:ext xmlns:c16="http://schemas.microsoft.com/office/drawing/2014/chart" uri="{C3380CC4-5D6E-409C-BE32-E72D297353CC}">
                <c16:uniqueId val="{0000000B-C428-48EF-952C-1F565FCFFFB9}"/>
              </c:ext>
            </c:extLst>
          </c:dPt>
          <c:dPt>
            <c:idx val="6"/>
            <c:invertIfNegative val="1"/>
            <c:bubble3D val="0"/>
            <c:spPr>
              <a:solidFill>
                <a:schemeClr val="accent1"/>
              </a:solidFill>
            </c:spPr>
            <c:extLst>
              <c:ext xmlns:c16="http://schemas.microsoft.com/office/drawing/2014/chart" uri="{C3380CC4-5D6E-409C-BE32-E72D297353CC}">
                <c16:uniqueId val="{0000000D-C428-48EF-952C-1F565FCFFFB9}"/>
              </c:ext>
            </c:extLst>
          </c:dPt>
          <c:dPt>
            <c:idx val="7"/>
            <c:invertIfNegative val="1"/>
            <c:bubble3D val="0"/>
            <c:spPr>
              <a:solidFill>
                <a:schemeClr val="accent1"/>
              </a:solidFill>
            </c:spPr>
            <c:extLst>
              <c:ext xmlns:c16="http://schemas.microsoft.com/office/drawing/2014/chart" uri="{C3380CC4-5D6E-409C-BE32-E72D297353CC}">
                <c16:uniqueId val="{0000000F-C428-48EF-952C-1F565FCFFFB9}"/>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overall linked charts %'!$A$691:$A$695</c:f>
              <c:strCache>
                <c:ptCount val="5"/>
                <c:pt idx="0">
                  <c:v>Very likely </c:v>
                </c:pt>
                <c:pt idx="1">
                  <c:v>Somewhat likely</c:v>
                </c:pt>
                <c:pt idx="2">
                  <c:v>unsure</c:v>
                </c:pt>
                <c:pt idx="3">
                  <c:v>Somewhat unlikely</c:v>
                </c:pt>
                <c:pt idx="4">
                  <c:v>Very unlikely </c:v>
                </c:pt>
              </c:strCache>
            </c:strRef>
          </c:cat>
          <c:val>
            <c:numRef>
              <c:f>'survey overall linked charts %'!$B$691:$B$695</c:f>
              <c:numCache>
                <c:formatCode>0%</c:formatCode>
                <c:ptCount val="5"/>
                <c:pt idx="0">
                  <c:v>0.454983922829582</c:v>
                </c:pt>
                <c:pt idx="1">
                  <c:v>0.2427652733118971</c:v>
                </c:pt>
                <c:pt idx="2">
                  <c:v>9.0032154340836015E-2</c:v>
                </c:pt>
                <c:pt idx="3">
                  <c:v>6.7524115755627015E-2</c:v>
                </c:pt>
                <c:pt idx="4">
                  <c:v>0.14469453376205788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C428-48EF-952C-1F565FCFFFB9}"/>
            </c:ext>
          </c:extLst>
        </c:ser>
        <c:dLbls>
          <c:showLegendKey val="0"/>
          <c:showVal val="1"/>
          <c:showCatName val="0"/>
          <c:showSerName val="0"/>
          <c:showPercent val="0"/>
          <c:showBubbleSize val="0"/>
        </c:dLbls>
        <c:gapWidth val="150"/>
        <c:shape val="box"/>
        <c:axId val="4224857"/>
        <c:axId val="14594599"/>
        <c:axId val="0"/>
      </c:bar3DChart>
      <c:catAx>
        <c:axId val="4224857"/>
        <c:scaling>
          <c:orientation val="maxMin"/>
        </c:scaling>
        <c:delete val="0"/>
        <c:axPos val="l"/>
        <c:numFmt formatCode="General" sourceLinked="1"/>
        <c:majorTickMark val="none"/>
        <c:minorTickMark val="none"/>
        <c:tickLblPos val="nextTo"/>
        <c:txPr>
          <a:bodyPr rot="0"/>
          <a:lstStyle/>
          <a:p>
            <a:pPr>
              <a:defRPr sz="1400"/>
            </a:pPr>
            <a:endParaRPr lang="en-US"/>
          </a:p>
        </c:txPr>
        <c:crossAx val="14594599"/>
        <c:crosses val="autoZero"/>
        <c:auto val="1"/>
        <c:lblAlgn val="ctr"/>
        <c:lblOffset val="100"/>
        <c:tickLblSkip val="1"/>
        <c:tickMarkSkip val="1"/>
        <c:noMultiLvlLbl val="1"/>
      </c:catAx>
      <c:valAx>
        <c:axId val="14594599"/>
        <c:scaling>
          <c:orientation val="minMax"/>
        </c:scaling>
        <c:delete val="1"/>
        <c:axPos val="t"/>
        <c:numFmt formatCode="0%" sourceLinked="1"/>
        <c:majorTickMark val="none"/>
        <c:minorTickMark val="none"/>
        <c:tickLblPos val="nextTo"/>
        <c:crossAx val="4224857"/>
        <c:crosses val="autoZero"/>
        <c:crossBetween val="between"/>
      </c:valAx>
    </c:plotArea>
    <c:plotVisOnly val="1"/>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F7E1-4952-87C1-A90675080308}"/>
              </c:ext>
            </c:extLst>
          </c:dPt>
          <c:dPt>
            <c:idx val="1"/>
            <c:invertIfNegative val="1"/>
            <c:bubble3D val="0"/>
            <c:spPr>
              <a:solidFill>
                <a:schemeClr val="accent1"/>
              </a:solidFill>
            </c:spPr>
            <c:extLst>
              <c:ext xmlns:c16="http://schemas.microsoft.com/office/drawing/2014/chart" uri="{C3380CC4-5D6E-409C-BE32-E72D297353CC}">
                <c16:uniqueId val="{00000003-F7E1-4952-87C1-A90675080308}"/>
              </c:ext>
            </c:extLst>
          </c:dPt>
          <c:dPt>
            <c:idx val="2"/>
            <c:invertIfNegative val="1"/>
            <c:bubble3D val="0"/>
            <c:spPr>
              <a:solidFill>
                <a:schemeClr val="accent1"/>
              </a:solidFill>
            </c:spPr>
            <c:extLst>
              <c:ext xmlns:c16="http://schemas.microsoft.com/office/drawing/2014/chart" uri="{C3380CC4-5D6E-409C-BE32-E72D297353CC}">
                <c16:uniqueId val="{00000005-F7E1-4952-87C1-A90675080308}"/>
              </c:ext>
            </c:extLst>
          </c:dPt>
          <c:dPt>
            <c:idx val="3"/>
            <c:invertIfNegative val="1"/>
            <c:bubble3D val="0"/>
            <c:spPr>
              <a:solidFill>
                <a:schemeClr val="accent1"/>
              </a:solidFill>
            </c:spPr>
            <c:extLst>
              <c:ext xmlns:c16="http://schemas.microsoft.com/office/drawing/2014/chart" uri="{C3380CC4-5D6E-409C-BE32-E72D297353CC}">
                <c16:uniqueId val="{00000007-F7E1-4952-87C1-A90675080308}"/>
              </c:ext>
            </c:extLst>
          </c:dPt>
          <c:dPt>
            <c:idx val="4"/>
            <c:invertIfNegative val="1"/>
            <c:bubble3D val="0"/>
            <c:spPr>
              <a:solidFill>
                <a:schemeClr val="accent1"/>
              </a:solidFill>
            </c:spPr>
            <c:extLst>
              <c:ext xmlns:c16="http://schemas.microsoft.com/office/drawing/2014/chart" uri="{C3380CC4-5D6E-409C-BE32-E72D297353CC}">
                <c16:uniqueId val="{00000009-F7E1-4952-87C1-A90675080308}"/>
              </c:ext>
            </c:extLst>
          </c:dPt>
          <c:dPt>
            <c:idx val="5"/>
            <c:invertIfNegative val="1"/>
            <c:bubble3D val="0"/>
            <c:spPr>
              <a:solidFill>
                <a:schemeClr val="accent1"/>
              </a:solidFill>
            </c:spPr>
            <c:extLst>
              <c:ext xmlns:c16="http://schemas.microsoft.com/office/drawing/2014/chart" uri="{C3380CC4-5D6E-409C-BE32-E72D297353CC}">
                <c16:uniqueId val="{0000000B-F7E1-4952-87C1-A90675080308}"/>
              </c:ext>
            </c:extLst>
          </c:dPt>
          <c:dPt>
            <c:idx val="6"/>
            <c:invertIfNegative val="1"/>
            <c:bubble3D val="0"/>
            <c:spPr>
              <a:solidFill>
                <a:schemeClr val="accent1"/>
              </a:solidFill>
            </c:spPr>
            <c:extLst>
              <c:ext xmlns:c16="http://schemas.microsoft.com/office/drawing/2014/chart" uri="{C3380CC4-5D6E-409C-BE32-E72D297353CC}">
                <c16:uniqueId val="{0000000D-F7E1-4952-87C1-A90675080308}"/>
              </c:ext>
            </c:extLst>
          </c:dPt>
          <c:dPt>
            <c:idx val="7"/>
            <c:invertIfNegative val="1"/>
            <c:bubble3D val="0"/>
            <c:spPr>
              <a:solidFill>
                <a:schemeClr val="accent1"/>
              </a:solidFill>
            </c:spPr>
            <c:extLst>
              <c:ext xmlns:c16="http://schemas.microsoft.com/office/drawing/2014/chart" uri="{C3380CC4-5D6E-409C-BE32-E72D297353CC}">
                <c16:uniqueId val="{0000000F-F7E1-4952-87C1-A90675080308}"/>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overall linked charts %'!$A$698:$A$703</c:f>
              <c:strCache>
                <c:ptCount val="6"/>
                <c:pt idx="0">
                  <c:v>5 or more times a week</c:v>
                </c:pt>
                <c:pt idx="1">
                  <c:v>2-4 times a week</c:v>
                </c:pt>
                <c:pt idx="2">
                  <c:v>Once a week</c:v>
                </c:pt>
                <c:pt idx="3">
                  <c:v>Fortnightly</c:v>
                </c:pt>
                <c:pt idx="4">
                  <c:v>Monthly or less often</c:v>
                </c:pt>
                <c:pt idx="5">
                  <c:v>Never</c:v>
                </c:pt>
              </c:strCache>
            </c:strRef>
          </c:cat>
          <c:val>
            <c:numRef>
              <c:f>'survey overall linked charts %'!$B$698:$B$703</c:f>
              <c:numCache>
                <c:formatCode>0%</c:formatCode>
                <c:ptCount val="6"/>
                <c:pt idx="0">
                  <c:v>0.125</c:v>
                </c:pt>
                <c:pt idx="1">
                  <c:v>0.28044871794871795</c:v>
                </c:pt>
                <c:pt idx="2">
                  <c:v>0.19230769230769232</c:v>
                </c:pt>
                <c:pt idx="3">
                  <c:v>9.1346153846153841E-2</c:v>
                </c:pt>
                <c:pt idx="4">
                  <c:v>0.22435897435897437</c:v>
                </c:pt>
                <c:pt idx="5">
                  <c:v>8.6538461538461536E-2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F7E1-4952-87C1-A90675080308}"/>
            </c:ext>
          </c:extLst>
        </c:ser>
        <c:dLbls>
          <c:showLegendKey val="0"/>
          <c:showVal val="1"/>
          <c:showCatName val="0"/>
          <c:showSerName val="0"/>
          <c:showPercent val="0"/>
          <c:showBubbleSize val="0"/>
        </c:dLbls>
        <c:gapWidth val="150"/>
        <c:shape val="box"/>
        <c:axId val="15731571"/>
        <c:axId val="9754933"/>
        <c:axId val="0"/>
      </c:bar3DChart>
      <c:catAx>
        <c:axId val="15731571"/>
        <c:scaling>
          <c:orientation val="maxMin"/>
        </c:scaling>
        <c:delete val="0"/>
        <c:axPos val="l"/>
        <c:numFmt formatCode="General" sourceLinked="1"/>
        <c:majorTickMark val="none"/>
        <c:minorTickMark val="none"/>
        <c:tickLblPos val="nextTo"/>
        <c:txPr>
          <a:bodyPr rot="0"/>
          <a:lstStyle/>
          <a:p>
            <a:pPr>
              <a:defRPr sz="1400"/>
            </a:pPr>
            <a:endParaRPr lang="en-US"/>
          </a:p>
        </c:txPr>
        <c:crossAx val="9754933"/>
        <c:crosses val="autoZero"/>
        <c:auto val="1"/>
        <c:lblAlgn val="ctr"/>
        <c:lblOffset val="100"/>
        <c:tickLblSkip val="1"/>
        <c:tickMarkSkip val="1"/>
        <c:noMultiLvlLbl val="1"/>
      </c:catAx>
      <c:valAx>
        <c:axId val="9754933"/>
        <c:scaling>
          <c:orientation val="minMax"/>
        </c:scaling>
        <c:delete val="1"/>
        <c:axPos val="t"/>
        <c:numFmt formatCode="0%" sourceLinked="1"/>
        <c:majorTickMark val="none"/>
        <c:minorTickMark val="none"/>
        <c:tickLblPos val="nextTo"/>
        <c:crossAx val="15731571"/>
        <c:crosses val="autoZero"/>
        <c:crossBetween val="between"/>
      </c:valAx>
    </c:plotArea>
    <c:plotVisOnly val="1"/>
    <c:dispBlanksAs val="gap"/>
    <c:showDLblsOverMax val="1"/>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60230685884461"/>
          <c:y val="6.9617706510017294E-2"/>
          <c:w val="0.52336580646397313"/>
          <c:h val="0.88824506451490548"/>
        </c:manualLayout>
      </c:layout>
      <c:pieChart>
        <c:varyColors val="1"/>
        <c:ser>
          <c:idx val="0"/>
          <c:order val="0"/>
          <c:tx>
            <c:strRef>
              <c:f>Sheet1!$B$1</c:f>
              <c:strCache>
                <c:ptCount val="1"/>
                <c:pt idx="0">
                  <c:v>Sales</c:v>
                </c:pt>
              </c:strCache>
            </c:strRef>
          </c:tx>
          <c:dPt>
            <c:idx val="0"/>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1-B783-4E38-BE9B-1840BAB06C8A}"/>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B783-4E38-BE9B-1840BAB06C8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783-4E38-BE9B-1840BAB06C8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783-4E38-BE9B-1840BAB06C8A}"/>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Lindisfarne Sailing Club Marina</c:v>
                </c:pt>
                <c:pt idx="1">
                  <c:v>Natone St / Natone Bay site</c:v>
                </c:pt>
                <c:pt idx="2">
                  <c:v>Unsure</c:v>
                </c:pt>
                <c:pt idx="3">
                  <c:v>Both sites </c:v>
                </c:pt>
              </c:strCache>
            </c:strRef>
          </c:cat>
          <c:val>
            <c:numRef>
              <c:f>Sheet1!$B$2:$B$5</c:f>
              <c:numCache>
                <c:formatCode>0%</c:formatCode>
                <c:ptCount val="4"/>
                <c:pt idx="0">
                  <c:v>0.35816164817749602</c:v>
                </c:pt>
                <c:pt idx="1">
                  <c:v>0.48335974643423135</c:v>
                </c:pt>
                <c:pt idx="2">
                  <c:v>0.15847860538827258</c:v>
                </c:pt>
                <c:pt idx="3">
                  <c:v>2.694136291600634E-2</c:v>
                </c:pt>
              </c:numCache>
            </c:numRef>
          </c:val>
          <c:extLst>
            <c:ext xmlns:c16="http://schemas.microsoft.com/office/drawing/2014/chart" uri="{C3380CC4-5D6E-409C-BE32-E72D297353CC}">
              <c16:uniqueId val="{00000008-B783-4E38-BE9B-1840BAB06C8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530179625984252"/>
          <c:y val="0.14474888381219955"/>
          <c:w val="0.46939640748031497"/>
          <c:h val="0.70409456790756841"/>
        </c:manualLayout>
      </c:layout>
      <c:pieChart>
        <c:varyColors val="1"/>
        <c:ser>
          <c:idx val="0"/>
          <c:order val="0"/>
          <c:tx>
            <c:strRef>
              <c:f>Sheet1!$B$1</c:f>
              <c:strCache>
                <c:ptCount val="1"/>
                <c:pt idx="0">
                  <c:v>Sales</c:v>
                </c:pt>
              </c:strCache>
            </c:strRef>
          </c:tx>
          <c:dPt>
            <c:idx val="0"/>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2-E726-4993-8B17-756187B4132B}"/>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1-E726-4993-8B17-756187B4132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DCA-441D-8068-94337170FE6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DCA-441D-8068-94337170FE62}"/>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Lindisfarne Sailing Club Marina</c:v>
                </c:pt>
                <c:pt idx="1">
                  <c:v>Natone St / Natone Bay site</c:v>
                </c:pt>
                <c:pt idx="2">
                  <c:v>Unsure</c:v>
                </c:pt>
                <c:pt idx="3">
                  <c:v>Both sites </c:v>
                </c:pt>
              </c:strCache>
            </c:strRef>
          </c:cat>
          <c:val>
            <c:numRef>
              <c:f>Sheet1!$B$2:$B$5</c:f>
              <c:numCache>
                <c:formatCode>0%</c:formatCode>
                <c:ptCount val="4"/>
                <c:pt idx="0">
                  <c:v>0.35816164817749602</c:v>
                </c:pt>
                <c:pt idx="1">
                  <c:v>0.48335974643423135</c:v>
                </c:pt>
                <c:pt idx="2">
                  <c:v>0.15847860538827258</c:v>
                </c:pt>
                <c:pt idx="3">
                  <c:v>2.694136291600634E-2</c:v>
                </c:pt>
              </c:numCache>
            </c:numRef>
          </c:val>
          <c:extLst>
            <c:ext xmlns:c16="http://schemas.microsoft.com/office/drawing/2014/chart" uri="{C3380CC4-5D6E-409C-BE32-E72D297353CC}">
              <c16:uniqueId val="{00000000-E726-4993-8B17-756187B4132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530179625984252"/>
          <c:y val="0.14474888381219955"/>
          <c:w val="0.46939640748031497"/>
          <c:h val="0.70409456790756841"/>
        </c:manualLayout>
      </c:layout>
      <c:pieChart>
        <c:varyColors val="1"/>
        <c:ser>
          <c:idx val="0"/>
          <c:order val="0"/>
          <c:tx>
            <c:strRef>
              <c:f>Sheet1!$B$1</c:f>
              <c:strCache>
                <c:ptCount val="1"/>
                <c:pt idx="0">
                  <c:v>likely to use</c:v>
                </c:pt>
              </c:strCache>
            </c:strRef>
          </c:tx>
          <c:spPr>
            <a:solidFill>
              <a:schemeClr val="accent6">
                <a:lumMod val="60000"/>
                <a:lumOff val="40000"/>
              </a:schemeClr>
            </a:solidFill>
          </c:spPr>
          <c:dPt>
            <c:idx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5680-46EB-A024-4F454F69BE3B}"/>
              </c:ext>
            </c:extLst>
          </c:dPt>
          <c:dPt>
            <c:idx val="1"/>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3-5680-46EB-A024-4F454F69BE3B}"/>
              </c:ext>
            </c:extLst>
          </c:dPt>
          <c:dPt>
            <c:idx val="2"/>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5-5680-46EB-A024-4F454F69BE3B}"/>
              </c:ext>
            </c:extLst>
          </c:dPt>
          <c:dPt>
            <c:idx val="3"/>
            <c:bubble3D val="0"/>
            <c:spPr>
              <a:solidFill>
                <a:schemeClr val="accent6">
                  <a:lumMod val="20000"/>
                  <a:lumOff val="80000"/>
                </a:schemeClr>
              </a:solidFill>
              <a:ln w="19050">
                <a:solidFill>
                  <a:schemeClr val="lt1"/>
                </a:solidFill>
              </a:ln>
              <a:effectLst/>
            </c:spPr>
            <c:extLst>
              <c:ext xmlns:c16="http://schemas.microsoft.com/office/drawing/2014/chart" uri="{C3380CC4-5D6E-409C-BE32-E72D297353CC}">
                <c16:uniqueId val="{00000007-5680-46EB-A024-4F454F69BE3B}"/>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Lindisfarne Sailing Club Marina</c:v>
                </c:pt>
                <c:pt idx="1">
                  <c:v>Natone St / Natone Bay site</c:v>
                </c:pt>
                <c:pt idx="2">
                  <c:v>Unsure</c:v>
                </c:pt>
                <c:pt idx="3">
                  <c:v>Both sites </c:v>
                </c:pt>
              </c:strCache>
            </c:strRef>
          </c:cat>
          <c:val>
            <c:numRef>
              <c:f>Sheet1!$B$2:$B$5</c:f>
              <c:numCache>
                <c:formatCode>0%</c:formatCode>
                <c:ptCount val="4"/>
                <c:pt idx="0">
                  <c:v>0.43</c:v>
                </c:pt>
                <c:pt idx="1">
                  <c:v>0.43</c:v>
                </c:pt>
                <c:pt idx="2">
                  <c:v>0.11</c:v>
                </c:pt>
                <c:pt idx="3">
                  <c:v>0.03</c:v>
                </c:pt>
              </c:numCache>
            </c:numRef>
          </c:val>
          <c:extLst>
            <c:ext xmlns:c16="http://schemas.microsoft.com/office/drawing/2014/chart" uri="{C3380CC4-5D6E-409C-BE32-E72D297353CC}">
              <c16:uniqueId val="{00000008-5680-46EB-A024-4F454F69BE3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530179625984252"/>
          <c:y val="0.14474888381219955"/>
          <c:w val="0.46939640748031497"/>
          <c:h val="0.70409456790756841"/>
        </c:manualLayout>
      </c:layout>
      <c:pieChart>
        <c:varyColors val="1"/>
        <c:ser>
          <c:idx val="0"/>
          <c:order val="0"/>
          <c:tx>
            <c:strRef>
              <c:f>Sheet1!$B$1</c:f>
              <c:strCache>
                <c:ptCount val="1"/>
                <c:pt idx="0">
                  <c:v>likely to use</c:v>
                </c:pt>
              </c:strCache>
            </c:strRef>
          </c:tx>
          <c:spPr>
            <a:solidFill>
              <a:schemeClr val="accent6">
                <a:lumMod val="60000"/>
                <a:lumOff val="40000"/>
              </a:schemeClr>
            </a:solidFill>
          </c:spPr>
          <c:dPt>
            <c:idx val="0"/>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01-BF5F-43FB-B109-CCB43A9CBBE2}"/>
              </c:ext>
            </c:extLst>
          </c:dPt>
          <c:dPt>
            <c:idx val="1"/>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3-BF5F-43FB-B109-CCB43A9CBBE2}"/>
              </c:ext>
            </c:extLst>
          </c:dPt>
          <c:dPt>
            <c:idx val="2"/>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5-BF5F-43FB-B109-CCB43A9CBBE2}"/>
              </c:ext>
            </c:extLst>
          </c:dPt>
          <c:dPt>
            <c:idx val="3"/>
            <c:bubble3D val="0"/>
            <c:spPr>
              <a:solidFill>
                <a:schemeClr val="accent4">
                  <a:lumMod val="40000"/>
                  <a:lumOff val="60000"/>
                </a:schemeClr>
              </a:solidFill>
              <a:ln w="19050">
                <a:solidFill>
                  <a:schemeClr val="lt1"/>
                </a:solidFill>
              </a:ln>
              <a:effectLst/>
            </c:spPr>
            <c:extLst>
              <c:ext xmlns:c16="http://schemas.microsoft.com/office/drawing/2014/chart" uri="{C3380CC4-5D6E-409C-BE32-E72D297353CC}">
                <c16:uniqueId val="{00000007-BF5F-43FB-B109-CCB43A9CBBE2}"/>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Lindisfarne Sailing Club Marina</c:v>
                </c:pt>
                <c:pt idx="1">
                  <c:v>Natone St / Natone Bay site</c:v>
                </c:pt>
                <c:pt idx="2">
                  <c:v>Unsure</c:v>
                </c:pt>
                <c:pt idx="3">
                  <c:v>Both sites </c:v>
                </c:pt>
              </c:strCache>
            </c:strRef>
          </c:cat>
          <c:val>
            <c:numRef>
              <c:f>Sheet1!$B$2:$B$5</c:f>
              <c:numCache>
                <c:formatCode>0%</c:formatCode>
                <c:ptCount val="4"/>
                <c:pt idx="0">
                  <c:v>0.13</c:v>
                </c:pt>
                <c:pt idx="1">
                  <c:v>0.57999999999999996</c:v>
                </c:pt>
                <c:pt idx="2">
                  <c:v>0.27</c:v>
                </c:pt>
                <c:pt idx="3">
                  <c:v>0.03</c:v>
                </c:pt>
              </c:numCache>
            </c:numRef>
          </c:val>
          <c:extLst>
            <c:ext xmlns:c16="http://schemas.microsoft.com/office/drawing/2014/chart" uri="{C3380CC4-5D6E-409C-BE32-E72D297353CC}">
              <c16:uniqueId val="{00000008-BF5F-43FB-B109-CCB43A9CBBE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530179625984252"/>
          <c:y val="0.14474888381219955"/>
          <c:w val="0.46939640748031497"/>
          <c:h val="0.70409456790756841"/>
        </c:manualLayout>
      </c:layout>
      <c:pieChart>
        <c:varyColors val="1"/>
        <c:ser>
          <c:idx val="0"/>
          <c:order val="0"/>
          <c:tx>
            <c:strRef>
              <c:f>Sheet1!$B$1</c:f>
              <c:strCache>
                <c:ptCount val="1"/>
                <c:pt idx="0">
                  <c:v>likely to use</c:v>
                </c:pt>
              </c:strCache>
            </c:strRef>
          </c:tx>
          <c:spPr>
            <a:solidFill>
              <a:schemeClr val="bg1">
                <a:lumMod val="65000"/>
              </a:schemeClr>
            </a:solidFill>
          </c:spPr>
          <c:dPt>
            <c:idx val="0"/>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1-6B4A-4245-8848-B14BD328A83A}"/>
              </c:ext>
            </c:extLst>
          </c:dPt>
          <c:dPt>
            <c:idx val="1"/>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3-6B4A-4245-8848-B14BD328A83A}"/>
              </c:ext>
            </c:extLst>
          </c:dPt>
          <c:dPt>
            <c:idx val="2"/>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6B4A-4245-8848-B14BD328A83A}"/>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7-6B4A-4245-8848-B14BD328A83A}"/>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Lindisfarne Sailing Club Marina</c:v>
                </c:pt>
                <c:pt idx="1">
                  <c:v>Natone St / Natone Bay site</c:v>
                </c:pt>
                <c:pt idx="2">
                  <c:v>Unsure</c:v>
                </c:pt>
                <c:pt idx="3">
                  <c:v>Both sites </c:v>
                </c:pt>
              </c:strCache>
            </c:strRef>
          </c:cat>
          <c:val>
            <c:numRef>
              <c:f>Sheet1!$B$2:$B$5</c:f>
              <c:numCache>
                <c:formatCode>0%</c:formatCode>
                <c:ptCount val="4"/>
                <c:pt idx="0">
                  <c:v>0.18</c:v>
                </c:pt>
                <c:pt idx="1">
                  <c:v>0.48</c:v>
                </c:pt>
                <c:pt idx="2">
                  <c:v>0.25</c:v>
                </c:pt>
                <c:pt idx="3">
                  <c:v>0.02</c:v>
                </c:pt>
              </c:numCache>
            </c:numRef>
          </c:val>
          <c:extLst>
            <c:ext xmlns:c16="http://schemas.microsoft.com/office/drawing/2014/chart" uri="{C3380CC4-5D6E-409C-BE32-E72D297353CC}">
              <c16:uniqueId val="{00000008-6B4A-4245-8848-B14BD328A83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manualLayout>
          <c:layoutTarget val="inner"/>
          <c:xMode val="edge"/>
          <c:yMode val="edge"/>
          <c:x val="0.27072237050646447"/>
          <c:y val="4.3122767463023078E-2"/>
          <c:w val="0.69913119824794656"/>
          <c:h val="0.91375446507395386"/>
        </c:manualLayout>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6525-4746-8BE1-4F15F76FEF89}"/>
              </c:ext>
            </c:extLst>
          </c:dPt>
          <c:dPt>
            <c:idx val="1"/>
            <c:invertIfNegative val="1"/>
            <c:bubble3D val="0"/>
            <c:spPr>
              <a:solidFill>
                <a:schemeClr val="accent1"/>
              </a:solidFill>
            </c:spPr>
            <c:extLst>
              <c:ext xmlns:c16="http://schemas.microsoft.com/office/drawing/2014/chart" uri="{C3380CC4-5D6E-409C-BE32-E72D297353CC}">
                <c16:uniqueId val="{00000003-6525-4746-8BE1-4F15F76FEF89}"/>
              </c:ext>
            </c:extLst>
          </c:dPt>
          <c:dPt>
            <c:idx val="2"/>
            <c:invertIfNegative val="1"/>
            <c:bubble3D val="0"/>
            <c:spPr>
              <a:solidFill>
                <a:schemeClr val="accent1"/>
              </a:solidFill>
            </c:spPr>
            <c:extLst>
              <c:ext xmlns:c16="http://schemas.microsoft.com/office/drawing/2014/chart" uri="{C3380CC4-5D6E-409C-BE32-E72D297353CC}">
                <c16:uniqueId val="{00000005-6525-4746-8BE1-4F15F76FEF89}"/>
              </c:ext>
            </c:extLst>
          </c:dPt>
          <c:dPt>
            <c:idx val="3"/>
            <c:invertIfNegative val="1"/>
            <c:bubble3D val="0"/>
            <c:spPr>
              <a:solidFill>
                <a:schemeClr val="accent1"/>
              </a:solidFill>
            </c:spPr>
            <c:extLst>
              <c:ext xmlns:c16="http://schemas.microsoft.com/office/drawing/2014/chart" uri="{C3380CC4-5D6E-409C-BE32-E72D297353CC}">
                <c16:uniqueId val="{00000007-6525-4746-8BE1-4F15F76FEF89}"/>
              </c:ext>
            </c:extLst>
          </c:dPt>
          <c:dPt>
            <c:idx val="4"/>
            <c:invertIfNegative val="1"/>
            <c:bubble3D val="0"/>
            <c:spPr>
              <a:solidFill>
                <a:schemeClr val="accent1"/>
              </a:solidFill>
            </c:spPr>
            <c:extLst>
              <c:ext xmlns:c16="http://schemas.microsoft.com/office/drawing/2014/chart" uri="{C3380CC4-5D6E-409C-BE32-E72D297353CC}">
                <c16:uniqueId val="{00000009-6525-4746-8BE1-4F15F76FEF89}"/>
              </c:ext>
            </c:extLst>
          </c:dPt>
          <c:dPt>
            <c:idx val="5"/>
            <c:invertIfNegative val="1"/>
            <c:bubble3D val="0"/>
            <c:spPr>
              <a:solidFill>
                <a:schemeClr val="accent1"/>
              </a:solidFill>
            </c:spPr>
            <c:extLst>
              <c:ext xmlns:c16="http://schemas.microsoft.com/office/drawing/2014/chart" uri="{C3380CC4-5D6E-409C-BE32-E72D297353CC}">
                <c16:uniqueId val="{0000000B-6525-4746-8BE1-4F15F76FEF89}"/>
              </c:ext>
            </c:extLst>
          </c:dPt>
          <c:dPt>
            <c:idx val="6"/>
            <c:invertIfNegative val="1"/>
            <c:bubble3D val="0"/>
            <c:spPr>
              <a:solidFill>
                <a:schemeClr val="accent1"/>
              </a:solidFill>
            </c:spPr>
            <c:extLst>
              <c:ext xmlns:c16="http://schemas.microsoft.com/office/drawing/2014/chart" uri="{C3380CC4-5D6E-409C-BE32-E72D297353CC}">
                <c16:uniqueId val="{0000000D-6525-4746-8BE1-4F15F76FEF89}"/>
              </c:ext>
            </c:extLst>
          </c:dPt>
          <c:dPt>
            <c:idx val="7"/>
            <c:invertIfNegative val="1"/>
            <c:bubble3D val="0"/>
            <c:spPr>
              <a:solidFill>
                <a:schemeClr val="accent1"/>
              </a:solidFill>
            </c:spPr>
            <c:extLst>
              <c:ext xmlns:c16="http://schemas.microsoft.com/office/drawing/2014/chart" uri="{C3380CC4-5D6E-409C-BE32-E72D297353CC}">
                <c16:uniqueId val="{0000000F-6525-4746-8BE1-4F15F76FEF89}"/>
              </c:ext>
            </c:extLst>
          </c:dPt>
          <c:dLbls>
            <c:spPr>
              <a:noFill/>
              <a:ln>
                <a:noFill/>
              </a:ln>
              <a:effectLst/>
            </c:spPr>
            <c:txPr>
              <a:bodyPr wrap="square" lIns="38100" tIns="19050" rIns="38100" bIns="19050" anchor="ctr">
                <a:spAutoFit/>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overall linked charts %'!$A$713:$A$718</c:f>
              <c:strCache>
                <c:ptCount val="6"/>
                <c:pt idx="0">
                  <c:v>Walk, run or wheel</c:v>
                </c:pt>
                <c:pt idx="1">
                  <c:v>Drive</c:v>
                </c:pt>
                <c:pt idx="2">
                  <c:v>Ride or scoot</c:v>
                </c:pt>
                <c:pt idx="3">
                  <c:v>Dropped off</c:v>
                </c:pt>
                <c:pt idx="4">
                  <c:v>Bus </c:v>
                </c:pt>
                <c:pt idx="5">
                  <c:v>Other (please specify)</c:v>
                </c:pt>
              </c:strCache>
            </c:strRef>
          </c:cat>
          <c:val>
            <c:numRef>
              <c:f>'survey overall linked charts %'!$B$713:$B$718</c:f>
              <c:numCache>
                <c:formatCode>0%</c:formatCode>
                <c:ptCount val="6"/>
                <c:pt idx="0">
                  <c:v>0.38550057537399307</c:v>
                </c:pt>
                <c:pt idx="1">
                  <c:v>0.31875719217491372</c:v>
                </c:pt>
                <c:pt idx="2">
                  <c:v>0.1047180667433832</c:v>
                </c:pt>
                <c:pt idx="3">
                  <c:v>0.10126582278481013</c:v>
                </c:pt>
                <c:pt idx="4">
                  <c:v>7.7100115074798622E-2</c:v>
                </c:pt>
                <c:pt idx="5">
                  <c:v>1.26582278481013E-2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6525-4746-8BE1-4F15F76FEF89}"/>
            </c:ext>
          </c:extLst>
        </c:ser>
        <c:dLbls>
          <c:showLegendKey val="0"/>
          <c:showVal val="1"/>
          <c:showCatName val="0"/>
          <c:showSerName val="0"/>
          <c:showPercent val="0"/>
          <c:showBubbleSize val="0"/>
        </c:dLbls>
        <c:gapWidth val="150"/>
        <c:shape val="box"/>
        <c:axId val="5894268"/>
        <c:axId val="496107"/>
        <c:axId val="0"/>
      </c:bar3DChart>
      <c:catAx>
        <c:axId val="5894268"/>
        <c:scaling>
          <c:orientation val="maxMin"/>
        </c:scaling>
        <c:delete val="0"/>
        <c:axPos val="l"/>
        <c:numFmt formatCode="General" sourceLinked="1"/>
        <c:majorTickMark val="none"/>
        <c:minorTickMark val="none"/>
        <c:tickLblPos val="nextTo"/>
        <c:txPr>
          <a:bodyPr rot="0"/>
          <a:lstStyle/>
          <a:p>
            <a:pPr>
              <a:defRPr sz="1400"/>
            </a:pPr>
            <a:endParaRPr lang="en-US"/>
          </a:p>
        </c:txPr>
        <c:crossAx val="496107"/>
        <c:crosses val="autoZero"/>
        <c:auto val="1"/>
        <c:lblAlgn val="ctr"/>
        <c:lblOffset val="100"/>
        <c:tickLblSkip val="1"/>
        <c:tickMarkSkip val="1"/>
        <c:noMultiLvlLbl val="1"/>
      </c:catAx>
      <c:valAx>
        <c:axId val="496107"/>
        <c:scaling>
          <c:orientation val="minMax"/>
        </c:scaling>
        <c:delete val="1"/>
        <c:axPos val="t"/>
        <c:numFmt formatCode="0%" sourceLinked="1"/>
        <c:majorTickMark val="none"/>
        <c:minorTickMark val="none"/>
        <c:tickLblPos val="nextTo"/>
        <c:crossAx val="5894268"/>
        <c:crosses val="autoZero"/>
        <c:crossBetween val="between"/>
      </c:valAx>
    </c:plotArea>
    <c:plotVisOnly val="1"/>
    <c:dispBlanksAs val="gap"/>
    <c:showDLblsOverMax val="1"/>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7BDE-495C-9B08-32759DA60A64}"/>
              </c:ext>
            </c:extLst>
          </c:dPt>
          <c:dPt>
            <c:idx val="1"/>
            <c:invertIfNegative val="1"/>
            <c:bubble3D val="0"/>
            <c:spPr>
              <a:solidFill>
                <a:schemeClr val="accent1"/>
              </a:solidFill>
            </c:spPr>
            <c:extLst>
              <c:ext xmlns:c16="http://schemas.microsoft.com/office/drawing/2014/chart" uri="{C3380CC4-5D6E-409C-BE32-E72D297353CC}">
                <c16:uniqueId val="{00000003-7BDE-495C-9B08-32759DA60A64}"/>
              </c:ext>
            </c:extLst>
          </c:dPt>
          <c:dPt>
            <c:idx val="2"/>
            <c:invertIfNegative val="1"/>
            <c:bubble3D val="0"/>
            <c:spPr>
              <a:solidFill>
                <a:schemeClr val="accent1"/>
              </a:solidFill>
            </c:spPr>
            <c:extLst>
              <c:ext xmlns:c16="http://schemas.microsoft.com/office/drawing/2014/chart" uri="{C3380CC4-5D6E-409C-BE32-E72D297353CC}">
                <c16:uniqueId val="{00000005-7BDE-495C-9B08-32759DA60A64}"/>
              </c:ext>
            </c:extLst>
          </c:dPt>
          <c:dPt>
            <c:idx val="3"/>
            <c:invertIfNegative val="1"/>
            <c:bubble3D val="0"/>
            <c:spPr>
              <a:solidFill>
                <a:schemeClr val="accent1"/>
              </a:solidFill>
            </c:spPr>
            <c:extLst>
              <c:ext xmlns:c16="http://schemas.microsoft.com/office/drawing/2014/chart" uri="{C3380CC4-5D6E-409C-BE32-E72D297353CC}">
                <c16:uniqueId val="{00000007-7BDE-495C-9B08-32759DA60A64}"/>
              </c:ext>
            </c:extLst>
          </c:dPt>
          <c:dPt>
            <c:idx val="4"/>
            <c:invertIfNegative val="1"/>
            <c:bubble3D val="0"/>
            <c:spPr>
              <a:solidFill>
                <a:schemeClr val="accent1"/>
              </a:solidFill>
            </c:spPr>
            <c:extLst>
              <c:ext xmlns:c16="http://schemas.microsoft.com/office/drawing/2014/chart" uri="{C3380CC4-5D6E-409C-BE32-E72D297353CC}">
                <c16:uniqueId val="{00000009-7BDE-495C-9B08-32759DA60A64}"/>
              </c:ext>
            </c:extLst>
          </c:dPt>
          <c:dPt>
            <c:idx val="5"/>
            <c:invertIfNegative val="1"/>
            <c:bubble3D val="0"/>
            <c:spPr>
              <a:solidFill>
                <a:schemeClr val="accent1"/>
              </a:solidFill>
            </c:spPr>
            <c:extLst>
              <c:ext xmlns:c16="http://schemas.microsoft.com/office/drawing/2014/chart" uri="{C3380CC4-5D6E-409C-BE32-E72D297353CC}">
                <c16:uniqueId val="{0000000B-7BDE-495C-9B08-32759DA60A64}"/>
              </c:ext>
            </c:extLst>
          </c:dPt>
          <c:dPt>
            <c:idx val="6"/>
            <c:invertIfNegative val="1"/>
            <c:bubble3D val="0"/>
            <c:spPr>
              <a:solidFill>
                <a:schemeClr val="accent1"/>
              </a:solidFill>
            </c:spPr>
            <c:extLst>
              <c:ext xmlns:c16="http://schemas.microsoft.com/office/drawing/2014/chart" uri="{C3380CC4-5D6E-409C-BE32-E72D297353CC}">
                <c16:uniqueId val="{0000000D-7BDE-495C-9B08-32759DA60A64}"/>
              </c:ext>
            </c:extLst>
          </c:dPt>
          <c:dPt>
            <c:idx val="7"/>
            <c:invertIfNegative val="1"/>
            <c:bubble3D val="0"/>
            <c:spPr>
              <a:solidFill>
                <a:schemeClr val="accent1"/>
              </a:solidFill>
            </c:spPr>
            <c:extLst>
              <c:ext xmlns:c16="http://schemas.microsoft.com/office/drawing/2014/chart" uri="{C3380CC4-5D6E-409C-BE32-E72D297353CC}">
                <c16:uniqueId val="{0000000F-7BDE-495C-9B08-32759DA60A64}"/>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overall linked charts %'!$A$724:$A$728</c:f>
              <c:strCache>
                <c:ptCount val="5"/>
                <c:pt idx="0">
                  <c:v>Definitely agree</c:v>
                </c:pt>
                <c:pt idx="1">
                  <c:v>Somewhat agree</c:v>
                </c:pt>
                <c:pt idx="2">
                  <c:v>Unsure</c:v>
                </c:pt>
                <c:pt idx="3">
                  <c:v>Somewhat disagree</c:v>
                </c:pt>
                <c:pt idx="4">
                  <c:v>Definitely disagree</c:v>
                </c:pt>
              </c:strCache>
            </c:strRef>
          </c:cat>
          <c:val>
            <c:numRef>
              <c:f>'survey overall linked charts %'!$B$724:$B$728</c:f>
              <c:numCache>
                <c:formatCode>0%</c:formatCode>
                <c:ptCount val="5"/>
                <c:pt idx="0">
                  <c:v>0.28000000000000003</c:v>
                </c:pt>
                <c:pt idx="1">
                  <c:v>0.24</c:v>
                </c:pt>
                <c:pt idx="2">
                  <c:v>0.15409309791332262</c:v>
                </c:pt>
                <c:pt idx="3">
                  <c:v>0.15</c:v>
                </c:pt>
                <c:pt idx="4">
                  <c:v>0.17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7BDE-495C-9B08-32759DA60A64}"/>
            </c:ext>
          </c:extLst>
        </c:ser>
        <c:dLbls>
          <c:showLegendKey val="0"/>
          <c:showVal val="1"/>
          <c:showCatName val="0"/>
          <c:showSerName val="0"/>
          <c:showPercent val="0"/>
          <c:showBubbleSize val="0"/>
        </c:dLbls>
        <c:gapWidth val="150"/>
        <c:shape val="box"/>
        <c:axId val="5483022"/>
        <c:axId val="6166500"/>
        <c:axId val="0"/>
      </c:bar3DChart>
      <c:catAx>
        <c:axId val="5483022"/>
        <c:scaling>
          <c:orientation val="maxMin"/>
        </c:scaling>
        <c:delete val="0"/>
        <c:axPos val="l"/>
        <c:numFmt formatCode="General" sourceLinked="1"/>
        <c:majorTickMark val="none"/>
        <c:minorTickMark val="none"/>
        <c:tickLblPos val="nextTo"/>
        <c:txPr>
          <a:bodyPr rot="0"/>
          <a:lstStyle/>
          <a:p>
            <a:pPr>
              <a:defRPr sz="1400"/>
            </a:pPr>
            <a:endParaRPr lang="en-US"/>
          </a:p>
        </c:txPr>
        <c:crossAx val="6166500"/>
        <c:crosses val="autoZero"/>
        <c:auto val="1"/>
        <c:lblAlgn val="ctr"/>
        <c:lblOffset val="100"/>
        <c:tickLblSkip val="1"/>
        <c:tickMarkSkip val="1"/>
        <c:noMultiLvlLbl val="1"/>
      </c:catAx>
      <c:valAx>
        <c:axId val="6166500"/>
        <c:scaling>
          <c:orientation val="minMax"/>
        </c:scaling>
        <c:delete val="1"/>
        <c:axPos val="t"/>
        <c:numFmt formatCode="0%" sourceLinked="1"/>
        <c:majorTickMark val="none"/>
        <c:minorTickMark val="none"/>
        <c:tickLblPos val="nextTo"/>
        <c:crossAx val="5483022"/>
        <c:crosses val="autoZero"/>
        <c:crossBetween val="between"/>
      </c:valAx>
    </c:plotArea>
    <c:plotVisOnly val="1"/>
    <c:dispBlanksAs val="gap"/>
    <c:showDLblsOverMax val="1"/>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manualLayout>
          <c:layoutTarget val="inner"/>
          <c:xMode val="edge"/>
          <c:yMode val="edge"/>
          <c:x val="0.20668466233480137"/>
          <c:y val="1.2703088974881012E-2"/>
          <c:w val="0.75560993973667978"/>
          <c:h val="0.87930193968547177"/>
        </c:manualLayout>
      </c:layout>
      <c:bar3DChart>
        <c:barDir val="bar"/>
        <c:grouping val="clustered"/>
        <c:varyColors val="1"/>
        <c:ser>
          <c:idx val="0"/>
          <c:order val="0"/>
          <c:invertIfNegative val="1"/>
          <c:dPt>
            <c:idx val="0"/>
            <c:invertIfNegative val="1"/>
            <c:bubble3D val="0"/>
            <c:spPr>
              <a:solidFill>
                <a:srgbClr val="8FDBF8"/>
              </a:solidFill>
            </c:spPr>
            <c:extLst>
              <c:ext xmlns:c16="http://schemas.microsoft.com/office/drawing/2014/chart" uri="{C3380CC4-5D6E-409C-BE32-E72D297353CC}">
                <c16:uniqueId val="{00000001-25FA-4334-A8C2-E2B64FAC9720}"/>
              </c:ext>
            </c:extLst>
          </c:dPt>
          <c:dPt>
            <c:idx val="1"/>
            <c:invertIfNegative val="1"/>
            <c:bubble3D val="0"/>
            <c:spPr>
              <a:solidFill>
                <a:srgbClr val="4DBCE5"/>
              </a:solidFill>
            </c:spPr>
            <c:extLst>
              <c:ext xmlns:c16="http://schemas.microsoft.com/office/drawing/2014/chart" uri="{C3380CC4-5D6E-409C-BE32-E72D297353CC}">
                <c16:uniqueId val="{00000003-25FA-4334-A8C2-E2B64FAC9720}"/>
              </c:ext>
            </c:extLst>
          </c:dPt>
          <c:dPt>
            <c:idx val="2"/>
            <c:invertIfNegative val="1"/>
            <c:bubble3D val="0"/>
            <c:spPr>
              <a:solidFill>
                <a:srgbClr val="00C1F3"/>
              </a:solidFill>
            </c:spPr>
            <c:extLst>
              <c:ext xmlns:c16="http://schemas.microsoft.com/office/drawing/2014/chart" uri="{C3380CC4-5D6E-409C-BE32-E72D297353CC}">
                <c16:uniqueId val="{00000005-25FA-4334-A8C2-E2B64FAC9720}"/>
              </c:ext>
            </c:extLst>
          </c:dPt>
          <c:dPt>
            <c:idx val="3"/>
            <c:invertIfNegative val="1"/>
            <c:bubble3D val="0"/>
            <c:spPr>
              <a:solidFill>
                <a:srgbClr val="4DA0DD"/>
              </a:solidFill>
            </c:spPr>
            <c:extLst>
              <c:ext xmlns:c16="http://schemas.microsoft.com/office/drawing/2014/chart" uri="{C3380CC4-5D6E-409C-BE32-E72D297353CC}">
                <c16:uniqueId val="{00000007-25FA-4334-A8C2-E2B64FAC9720}"/>
              </c:ext>
            </c:extLst>
          </c:dPt>
          <c:dPt>
            <c:idx val="4"/>
            <c:invertIfNegative val="1"/>
            <c:bubble3D val="0"/>
            <c:spPr>
              <a:solidFill>
                <a:srgbClr val="418FD4"/>
              </a:solidFill>
            </c:spPr>
            <c:extLst>
              <c:ext xmlns:c16="http://schemas.microsoft.com/office/drawing/2014/chart" uri="{C3380CC4-5D6E-409C-BE32-E72D297353CC}">
                <c16:uniqueId val="{00000009-25FA-4334-A8C2-E2B64FAC9720}"/>
              </c:ext>
            </c:extLst>
          </c:dPt>
          <c:dPt>
            <c:idx val="5"/>
            <c:invertIfNegative val="1"/>
            <c:bubble3D val="0"/>
            <c:spPr>
              <a:solidFill>
                <a:srgbClr val="0093C5"/>
              </a:solidFill>
            </c:spPr>
            <c:extLst>
              <c:ext xmlns:c16="http://schemas.microsoft.com/office/drawing/2014/chart" uri="{C3380CC4-5D6E-409C-BE32-E72D297353CC}">
                <c16:uniqueId val="{0000000B-25FA-4334-A8C2-E2B64FAC9720}"/>
              </c:ext>
            </c:extLst>
          </c:dPt>
          <c:dPt>
            <c:idx val="6"/>
            <c:invertIfNegative val="1"/>
            <c:bubble3D val="0"/>
            <c:spPr>
              <a:solidFill>
                <a:srgbClr val="3378B9"/>
              </a:solidFill>
            </c:spPr>
            <c:extLst>
              <c:ext xmlns:c16="http://schemas.microsoft.com/office/drawing/2014/chart" uri="{C3380CC4-5D6E-409C-BE32-E72D297353CC}">
                <c16:uniqueId val="{0000000D-25FA-4334-A8C2-E2B64FAC9720}"/>
              </c:ext>
            </c:extLst>
          </c:dPt>
          <c:dPt>
            <c:idx val="7"/>
            <c:invertIfNegative val="1"/>
            <c:bubble3D val="0"/>
            <c:spPr>
              <a:solidFill>
                <a:srgbClr val="007AA3"/>
              </a:solidFill>
            </c:spPr>
            <c:extLst>
              <c:ext xmlns:c16="http://schemas.microsoft.com/office/drawing/2014/chart" uri="{C3380CC4-5D6E-409C-BE32-E72D297353CC}">
                <c16:uniqueId val="{0000000F-25FA-4334-A8C2-E2B64FAC9720}"/>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results raw data'!$A$711:$A$753</c:f>
              <c:strCache>
                <c:ptCount val="43"/>
                <c:pt idx="0">
                  <c:v>LINDISFARNE, TAS</c:v>
                </c:pt>
                <c:pt idx="1">
                  <c:v>GEILSTON BAY, TAS</c:v>
                </c:pt>
                <c:pt idx="2">
                  <c:v>ROSE BAY, TAS</c:v>
                </c:pt>
                <c:pt idx="3">
                  <c:v>HOWRAH, TAS</c:v>
                </c:pt>
                <c:pt idx="4">
                  <c:v>BELLERIVE, TAS</c:v>
                </c:pt>
                <c:pt idx="5">
                  <c:v>RISDON VALE, TAS</c:v>
                </c:pt>
                <c:pt idx="6">
                  <c:v>ROSNY, TAS</c:v>
                </c:pt>
                <c:pt idx="7">
                  <c:v>TRANMERE, TAS</c:v>
                </c:pt>
                <c:pt idx="8">
                  <c:v>LAUDERDALE, TAS</c:v>
                </c:pt>
                <c:pt idx="9">
                  <c:v>SEVEN MILE BEACH, TAS</c:v>
                </c:pt>
                <c:pt idx="10">
                  <c:v>WARRANE, TAS</c:v>
                </c:pt>
                <c:pt idx="11">
                  <c:v>LENAH VALLEY, TAS</c:v>
                </c:pt>
                <c:pt idx="12">
                  <c:v>MONTAGU BAY, TAS</c:v>
                </c:pt>
                <c:pt idx="13">
                  <c:v>OLD BEACH, TAS</c:v>
                </c:pt>
                <c:pt idx="14">
                  <c:v>SANDY BAY, TAS</c:v>
                </c:pt>
                <c:pt idx="15">
                  <c:v>HOBART, TAS</c:v>
                </c:pt>
                <c:pt idx="16">
                  <c:v>ACTON PARK, TAS</c:v>
                </c:pt>
                <c:pt idx="17">
                  <c:v>WEST MOONAH, TAS</c:v>
                </c:pt>
                <c:pt idx="18">
                  <c:v>SOUTH ARM, TAS</c:v>
                </c:pt>
                <c:pt idx="19">
                  <c:v>OTAGO, TAS</c:v>
                </c:pt>
                <c:pt idx="20">
                  <c:v>RICHMOND, TAS</c:v>
                </c:pt>
                <c:pt idx="21">
                  <c:v>WEST HOBART, TAS</c:v>
                </c:pt>
                <c:pt idx="22">
                  <c:v>SANDFORD, TAS</c:v>
                </c:pt>
                <c:pt idx="23">
                  <c:v>BLACKMANS BAY, TAS</c:v>
                </c:pt>
                <c:pt idx="24">
                  <c:v>ORIELTON, TAS</c:v>
                </c:pt>
                <c:pt idx="25">
                  <c:v>NEW NORFOLK, TAS</c:v>
                </c:pt>
                <c:pt idx="26">
                  <c:v>OAKDOWNS, TAS</c:v>
                </c:pt>
                <c:pt idx="27">
                  <c:v>SORELL, TAS</c:v>
                </c:pt>
                <c:pt idx="28">
                  <c:v>ST HELENS, TAS</c:v>
                </c:pt>
                <c:pt idx="29">
                  <c:v>PENNA, TAS</c:v>
                </c:pt>
                <c:pt idx="30">
                  <c:v>RISDON, TAS</c:v>
                </c:pt>
                <c:pt idx="31">
                  <c:v>MONTAGU, TAS</c:v>
                </c:pt>
                <c:pt idx="32">
                  <c:v>TOLMANS HILL, TAS</c:v>
                </c:pt>
                <c:pt idx="33">
                  <c:v>MIDWAY POINT, TAS</c:v>
                </c:pt>
                <c:pt idx="34">
                  <c:v>CARLTON, TAS</c:v>
                </c:pt>
                <c:pt idx="35">
                  <c:v>CREMORNE, TAS</c:v>
                </c:pt>
                <c:pt idx="36">
                  <c:v>GRANTON, TAS</c:v>
                </c:pt>
                <c:pt idx="37">
                  <c:v>MORNINGTON, TAS</c:v>
                </c:pt>
                <c:pt idx="38">
                  <c:v>BATTERY POINT, TAS</c:v>
                </c:pt>
                <c:pt idx="39">
                  <c:v>BIRCHS BAY, TAS</c:v>
                </c:pt>
                <c:pt idx="40">
                  <c:v>CLAREMONT, TAS</c:v>
                </c:pt>
                <c:pt idx="41">
                  <c:v>BONNET HILL, TAS</c:v>
                </c:pt>
                <c:pt idx="42">
                  <c:v>BERRIEDALE, TAS</c:v>
                </c:pt>
              </c:strCache>
            </c:strRef>
          </c:cat>
          <c:val>
            <c:numRef>
              <c:f>'survey results raw data'!$B$711:$B$753</c:f>
              <c:numCache>
                <c:formatCode>General</c:formatCode>
                <c:ptCount val="43"/>
                <c:pt idx="0">
                  <c:v>271</c:v>
                </c:pt>
                <c:pt idx="1">
                  <c:v>89</c:v>
                </c:pt>
                <c:pt idx="2">
                  <c:v>40</c:v>
                </c:pt>
                <c:pt idx="3">
                  <c:v>18</c:v>
                </c:pt>
                <c:pt idx="4">
                  <c:v>13</c:v>
                </c:pt>
                <c:pt idx="5">
                  <c:v>9</c:v>
                </c:pt>
                <c:pt idx="6">
                  <c:v>9</c:v>
                </c:pt>
                <c:pt idx="7">
                  <c:v>6</c:v>
                </c:pt>
                <c:pt idx="8">
                  <c:v>6</c:v>
                </c:pt>
                <c:pt idx="9">
                  <c:v>5</c:v>
                </c:pt>
                <c:pt idx="10">
                  <c:v>4</c:v>
                </c:pt>
                <c:pt idx="11">
                  <c:v>4</c:v>
                </c:pt>
                <c:pt idx="12">
                  <c:v>4</c:v>
                </c:pt>
                <c:pt idx="13">
                  <c:v>3</c:v>
                </c:pt>
                <c:pt idx="14">
                  <c:v>3</c:v>
                </c:pt>
                <c:pt idx="15">
                  <c:v>3</c:v>
                </c:pt>
                <c:pt idx="16">
                  <c:v>3</c:v>
                </c:pt>
                <c:pt idx="17">
                  <c:v>2</c:v>
                </c:pt>
                <c:pt idx="18">
                  <c:v>2</c:v>
                </c:pt>
                <c:pt idx="19">
                  <c:v>2</c:v>
                </c:pt>
                <c:pt idx="20">
                  <c:v>2</c:v>
                </c:pt>
                <c:pt idx="21">
                  <c:v>2</c:v>
                </c:pt>
                <c:pt idx="22">
                  <c:v>2</c:v>
                </c:pt>
                <c:pt idx="23">
                  <c:v>2</c:v>
                </c:pt>
                <c:pt idx="24">
                  <c:v>2</c:v>
                </c:pt>
                <c:pt idx="25">
                  <c:v>2</c:v>
                </c:pt>
                <c:pt idx="26">
                  <c:v>2</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numCache>
            </c:numRef>
          </c:val>
          <c:extLst>
            <c:ext xmlns:c16="http://schemas.microsoft.com/office/drawing/2014/chart" uri="{C3380CC4-5D6E-409C-BE32-E72D297353CC}">
              <c16:uniqueId val="{00000010-25FA-4334-A8C2-E2B64FAC9720}"/>
            </c:ext>
          </c:extLst>
        </c:ser>
        <c:dLbls>
          <c:showLegendKey val="0"/>
          <c:showVal val="1"/>
          <c:showCatName val="0"/>
          <c:showSerName val="0"/>
          <c:showPercent val="0"/>
          <c:showBubbleSize val="0"/>
        </c:dLbls>
        <c:gapWidth val="150"/>
        <c:shape val="box"/>
        <c:axId val="9024013"/>
        <c:axId val="7626487"/>
        <c:axId val="0"/>
      </c:bar3DChart>
      <c:catAx>
        <c:axId val="9024013"/>
        <c:scaling>
          <c:orientation val="maxMin"/>
        </c:scaling>
        <c:delete val="0"/>
        <c:axPos val="l"/>
        <c:numFmt formatCode="General" sourceLinked="1"/>
        <c:majorTickMark val="none"/>
        <c:minorTickMark val="none"/>
        <c:tickLblPos val="nextTo"/>
        <c:txPr>
          <a:bodyPr rot="0"/>
          <a:lstStyle/>
          <a:p>
            <a:pPr>
              <a:defRPr/>
            </a:pPr>
            <a:endParaRPr lang="en-US"/>
          </a:p>
        </c:txPr>
        <c:crossAx val="7626487"/>
        <c:crosses val="autoZero"/>
        <c:auto val="1"/>
        <c:lblAlgn val="ctr"/>
        <c:lblOffset val="100"/>
        <c:tickLblSkip val="1"/>
        <c:tickMarkSkip val="1"/>
        <c:noMultiLvlLbl val="1"/>
      </c:catAx>
      <c:valAx>
        <c:axId val="7626487"/>
        <c:scaling>
          <c:orientation val="minMax"/>
        </c:scaling>
        <c:delete val="1"/>
        <c:axPos val="t"/>
        <c:numFmt formatCode="General" sourceLinked="1"/>
        <c:majorTickMark val="none"/>
        <c:minorTickMark val="none"/>
        <c:tickLblPos val="nextTo"/>
        <c:crossAx val="9024013"/>
        <c:crosses val="autoZero"/>
        <c:crossBetween val="between"/>
      </c:valAx>
    </c:plotArea>
    <c:plotVisOnly val="1"/>
    <c:dispBlanksAs val="gap"/>
    <c:showDLblsOverMax val="1"/>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manualLayout>
          <c:layoutTarget val="inner"/>
          <c:xMode val="edge"/>
          <c:yMode val="edge"/>
          <c:x val="0.36060605991117867"/>
          <c:y val="5.2579302723924033E-2"/>
          <c:w val="0.58406118568943166"/>
          <c:h val="0.89484139455215195"/>
        </c:manualLayout>
      </c:layout>
      <c:bar3DChart>
        <c:barDir val="bar"/>
        <c:grouping val="clustered"/>
        <c:varyColors val="1"/>
        <c:ser>
          <c:idx val="0"/>
          <c:order val="0"/>
          <c:spPr>
            <a:solidFill>
              <a:srgbClr val="002060"/>
            </a:solidFill>
          </c:spPr>
          <c:invertIfNegative val="1"/>
          <c:dPt>
            <c:idx val="0"/>
            <c:invertIfNegative val="1"/>
            <c:bubble3D val="0"/>
            <c:extLst>
              <c:ext xmlns:c16="http://schemas.microsoft.com/office/drawing/2014/chart" uri="{C3380CC4-5D6E-409C-BE32-E72D297353CC}">
                <c16:uniqueId val="{00000001-8A92-43F5-BCBD-110DEAD6C5C8}"/>
              </c:ext>
            </c:extLst>
          </c:dPt>
          <c:dPt>
            <c:idx val="1"/>
            <c:invertIfNegative val="1"/>
            <c:bubble3D val="0"/>
            <c:extLst>
              <c:ext xmlns:c16="http://schemas.microsoft.com/office/drawing/2014/chart" uri="{C3380CC4-5D6E-409C-BE32-E72D297353CC}">
                <c16:uniqueId val="{00000003-8A92-43F5-BCBD-110DEAD6C5C8}"/>
              </c:ext>
            </c:extLst>
          </c:dPt>
          <c:dPt>
            <c:idx val="2"/>
            <c:invertIfNegative val="1"/>
            <c:bubble3D val="0"/>
            <c:extLst>
              <c:ext xmlns:c16="http://schemas.microsoft.com/office/drawing/2014/chart" uri="{C3380CC4-5D6E-409C-BE32-E72D297353CC}">
                <c16:uniqueId val="{00000005-8A92-43F5-BCBD-110DEAD6C5C8}"/>
              </c:ext>
            </c:extLst>
          </c:dPt>
          <c:dPt>
            <c:idx val="3"/>
            <c:invertIfNegative val="1"/>
            <c:bubble3D val="0"/>
            <c:extLst>
              <c:ext xmlns:c16="http://schemas.microsoft.com/office/drawing/2014/chart" uri="{C3380CC4-5D6E-409C-BE32-E72D297353CC}">
                <c16:uniqueId val="{00000007-8A92-43F5-BCBD-110DEAD6C5C8}"/>
              </c:ext>
            </c:extLst>
          </c:dPt>
          <c:dPt>
            <c:idx val="4"/>
            <c:invertIfNegative val="1"/>
            <c:bubble3D val="0"/>
            <c:extLst>
              <c:ext xmlns:c16="http://schemas.microsoft.com/office/drawing/2014/chart" uri="{C3380CC4-5D6E-409C-BE32-E72D297353CC}">
                <c16:uniqueId val="{00000009-8A92-43F5-BCBD-110DEAD6C5C8}"/>
              </c:ext>
            </c:extLst>
          </c:dPt>
          <c:dPt>
            <c:idx val="5"/>
            <c:invertIfNegative val="1"/>
            <c:bubble3D val="0"/>
            <c:extLst>
              <c:ext xmlns:c16="http://schemas.microsoft.com/office/drawing/2014/chart" uri="{C3380CC4-5D6E-409C-BE32-E72D297353CC}">
                <c16:uniqueId val="{0000000B-8A92-43F5-BCBD-110DEAD6C5C8}"/>
              </c:ext>
            </c:extLst>
          </c:dPt>
          <c:dPt>
            <c:idx val="6"/>
            <c:invertIfNegative val="1"/>
            <c:bubble3D val="0"/>
            <c:extLst>
              <c:ext xmlns:c16="http://schemas.microsoft.com/office/drawing/2014/chart" uri="{C3380CC4-5D6E-409C-BE32-E72D297353CC}">
                <c16:uniqueId val="{0000000D-8A92-43F5-BCBD-110DEAD6C5C8}"/>
              </c:ext>
            </c:extLst>
          </c:dPt>
          <c:dPt>
            <c:idx val="7"/>
            <c:invertIfNegative val="1"/>
            <c:bubble3D val="0"/>
            <c:extLst>
              <c:ext xmlns:c16="http://schemas.microsoft.com/office/drawing/2014/chart" uri="{C3380CC4-5D6E-409C-BE32-E72D297353CC}">
                <c16:uniqueId val="{0000000F-8A92-43F5-BCBD-110DEAD6C5C8}"/>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results raw data'!$A$759:$A$763</c:f>
              <c:strCache>
                <c:ptCount val="5"/>
                <c:pt idx="0">
                  <c:v>500 metres or less</c:v>
                </c:pt>
                <c:pt idx="1">
                  <c:v>500m to 1km</c:v>
                </c:pt>
                <c:pt idx="2">
                  <c:v>1km - 5 km</c:v>
                </c:pt>
                <c:pt idx="3">
                  <c:v>5km - 10km </c:v>
                </c:pt>
                <c:pt idx="4">
                  <c:v>More than 10 km</c:v>
                </c:pt>
              </c:strCache>
            </c:strRef>
          </c:cat>
          <c:val>
            <c:numRef>
              <c:f>'survey results raw data'!$B$759:$B$763</c:f>
              <c:numCache>
                <c:formatCode>General</c:formatCode>
                <c:ptCount val="5"/>
                <c:pt idx="0">
                  <c:v>82</c:v>
                </c:pt>
                <c:pt idx="1">
                  <c:v>114</c:v>
                </c:pt>
                <c:pt idx="2">
                  <c:v>285</c:v>
                </c:pt>
                <c:pt idx="3">
                  <c:v>70</c:v>
                </c:pt>
                <c:pt idx="4">
                  <c:v>49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8A92-43F5-BCBD-110DEAD6C5C8}"/>
            </c:ext>
          </c:extLst>
        </c:ser>
        <c:dLbls>
          <c:showLegendKey val="0"/>
          <c:showVal val="1"/>
          <c:showCatName val="0"/>
          <c:showSerName val="0"/>
          <c:showPercent val="0"/>
          <c:showBubbleSize val="0"/>
        </c:dLbls>
        <c:gapWidth val="150"/>
        <c:shape val="box"/>
        <c:axId val="7694957"/>
        <c:axId val="7328381"/>
        <c:axId val="0"/>
      </c:bar3DChart>
      <c:catAx>
        <c:axId val="7694957"/>
        <c:scaling>
          <c:orientation val="maxMin"/>
        </c:scaling>
        <c:delete val="0"/>
        <c:axPos val="l"/>
        <c:numFmt formatCode="General" sourceLinked="1"/>
        <c:majorTickMark val="none"/>
        <c:minorTickMark val="none"/>
        <c:tickLblPos val="nextTo"/>
        <c:txPr>
          <a:bodyPr rot="0"/>
          <a:lstStyle/>
          <a:p>
            <a:pPr>
              <a:defRPr sz="1400"/>
            </a:pPr>
            <a:endParaRPr lang="en-US"/>
          </a:p>
        </c:txPr>
        <c:crossAx val="7328381"/>
        <c:crosses val="autoZero"/>
        <c:auto val="1"/>
        <c:lblAlgn val="ctr"/>
        <c:lblOffset val="100"/>
        <c:tickLblSkip val="1"/>
        <c:tickMarkSkip val="1"/>
        <c:noMultiLvlLbl val="1"/>
      </c:catAx>
      <c:valAx>
        <c:axId val="7328381"/>
        <c:scaling>
          <c:orientation val="minMax"/>
        </c:scaling>
        <c:delete val="1"/>
        <c:axPos val="t"/>
        <c:numFmt formatCode="General" sourceLinked="1"/>
        <c:majorTickMark val="none"/>
        <c:minorTickMark val="none"/>
        <c:tickLblPos val="nextTo"/>
        <c:crossAx val="7694957"/>
        <c:crosses val="autoZero"/>
        <c:crossBetween val="between"/>
      </c:valAx>
    </c:plotArea>
    <c:plotVisOnly val="1"/>
    <c:dispBlanksAs val="gap"/>
    <c:showDLblsOverMax val="1"/>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bar3DChart>
        <c:barDir val="bar"/>
        <c:grouping val="clustered"/>
        <c:varyColors val="1"/>
        <c:ser>
          <c:idx val="0"/>
          <c:order val="0"/>
          <c:spPr>
            <a:solidFill>
              <a:srgbClr val="00B0F0"/>
            </a:solidFill>
          </c:spPr>
          <c:invertIfNegative val="1"/>
          <c:dPt>
            <c:idx val="0"/>
            <c:invertIfNegative val="1"/>
            <c:bubble3D val="0"/>
            <c:extLst>
              <c:ext xmlns:c16="http://schemas.microsoft.com/office/drawing/2014/chart" uri="{C3380CC4-5D6E-409C-BE32-E72D297353CC}">
                <c16:uniqueId val="{00000001-D604-44CF-A931-E75DAA2DBF4C}"/>
              </c:ext>
            </c:extLst>
          </c:dPt>
          <c:dPt>
            <c:idx val="1"/>
            <c:invertIfNegative val="1"/>
            <c:bubble3D val="0"/>
            <c:extLst>
              <c:ext xmlns:c16="http://schemas.microsoft.com/office/drawing/2014/chart" uri="{C3380CC4-5D6E-409C-BE32-E72D297353CC}">
                <c16:uniqueId val="{00000003-D604-44CF-A931-E75DAA2DBF4C}"/>
              </c:ext>
            </c:extLst>
          </c:dPt>
          <c:dPt>
            <c:idx val="2"/>
            <c:invertIfNegative val="1"/>
            <c:bubble3D val="0"/>
            <c:extLst>
              <c:ext xmlns:c16="http://schemas.microsoft.com/office/drawing/2014/chart" uri="{C3380CC4-5D6E-409C-BE32-E72D297353CC}">
                <c16:uniqueId val="{00000005-D604-44CF-A931-E75DAA2DBF4C}"/>
              </c:ext>
            </c:extLst>
          </c:dPt>
          <c:dPt>
            <c:idx val="3"/>
            <c:invertIfNegative val="1"/>
            <c:bubble3D val="0"/>
            <c:extLst>
              <c:ext xmlns:c16="http://schemas.microsoft.com/office/drawing/2014/chart" uri="{C3380CC4-5D6E-409C-BE32-E72D297353CC}">
                <c16:uniqueId val="{00000007-D604-44CF-A931-E75DAA2DBF4C}"/>
              </c:ext>
            </c:extLst>
          </c:dPt>
          <c:dPt>
            <c:idx val="4"/>
            <c:invertIfNegative val="1"/>
            <c:bubble3D val="0"/>
            <c:extLst>
              <c:ext xmlns:c16="http://schemas.microsoft.com/office/drawing/2014/chart" uri="{C3380CC4-5D6E-409C-BE32-E72D297353CC}">
                <c16:uniqueId val="{00000009-D604-44CF-A931-E75DAA2DBF4C}"/>
              </c:ext>
            </c:extLst>
          </c:dPt>
          <c:dPt>
            <c:idx val="5"/>
            <c:invertIfNegative val="1"/>
            <c:bubble3D val="0"/>
            <c:extLst>
              <c:ext xmlns:c16="http://schemas.microsoft.com/office/drawing/2014/chart" uri="{C3380CC4-5D6E-409C-BE32-E72D297353CC}">
                <c16:uniqueId val="{0000000B-D604-44CF-A931-E75DAA2DBF4C}"/>
              </c:ext>
            </c:extLst>
          </c:dPt>
          <c:dPt>
            <c:idx val="6"/>
            <c:invertIfNegative val="1"/>
            <c:bubble3D val="0"/>
            <c:extLst>
              <c:ext xmlns:c16="http://schemas.microsoft.com/office/drawing/2014/chart" uri="{C3380CC4-5D6E-409C-BE32-E72D297353CC}">
                <c16:uniqueId val="{0000000D-D604-44CF-A931-E75DAA2DBF4C}"/>
              </c:ext>
            </c:extLst>
          </c:dPt>
          <c:dPt>
            <c:idx val="7"/>
            <c:invertIfNegative val="1"/>
            <c:bubble3D val="0"/>
            <c:extLst>
              <c:ext xmlns:c16="http://schemas.microsoft.com/office/drawing/2014/chart" uri="{C3380CC4-5D6E-409C-BE32-E72D297353CC}">
                <c16:uniqueId val="{0000000F-D604-44CF-A931-E75DAA2DBF4C}"/>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results raw data'!$A$766:$A$770</c:f>
              <c:strCache>
                <c:ptCount val="5"/>
                <c:pt idx="0">
                  <c:v>500 metres or less</c:v>
                </c:pt>
                <c:pt idx="1">
                  <c:v>500m to 1km</c:v>
                </c:pt>
                <c:pt idx="2">
                  <c:v>1km - 5 km</c:v>
                </c:pt>
                <c:pt idx="3">
                  <c:v>5km - 10km </c:v>
                </c:pt>
                <c:pt idx="4">
                  <c:v>More than 10 km</c:v>
                </c:pt>
              </c:strCache>
            </c:strRef>
          </c:cat>
          <c:val>
            <c:numRef>
              <c:f>'survey results raw data'!$B$766:$B$770</c:f>
              <c:numCache>
                <c:formatCode>General</c:formatCode>
                <c:ptCount val="5"/>
                <c:pt idx="0">
                  <c:v>56</c:v>
                </c:pt>
                <c:pt idx="1">
                  <c:v>110</c:v>
                </c:pt>
                <c:pt idx="2">
                  <c:v>305</c:v>
                </c:pt>
                <c:pt idx="3">
                  <c:v>71</c:v>
                </c:pt>
                <c:pt idx="4">
                  <c:v>51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D604-44CF-A931-E75DAA2DBF4C}"/>
            </c:ext>
          </c:extLst>
        </c:ser>
        <c:dLbls>
          <c:showLegendKey val="0"/>
          <c:showVal val="1"/>
          <c:showCatName val="0"/>
          <c:showSerName val="0"/>
          <c:showPercent val="0"/>
          <c:showBubbleSize val="0"/>
        </c:dLbls>
        <c:gapWidth val="150"/>
        <c:shape val="box"/>
        <c:axId val="9069106"/>
        <c:axId val="14338685"/>
        <c:axId val="0"/>
      </c:bar3DChart>
      <c:catAx>
        <c:axId val="9069106"/>
        <c:scaling>
          <c:orientation val="maxMin"/>
        </c:scaling>
        <c:delete val="0"/>
        <c:axPos val="l"/>
        <c:numFmt formatCode="General" sourceLinked="1"/>
        <c:majorTickMark val="none"/>
        <c:minorTickMark val="none"/>
        <c:tickLblPos val="nextTo"/>
        <c:txPr>
          <a:bodyPr rot="0"/>
          <a:lstStyle/>
          <a:p>
            <a:pPr>
              <a:defRPr sz="1400"/>
            </a:pPr>
            <a:endParaRPr lang="en-US"/>
          </a:p>
        </c:txPr>
        <c:crossAx val="14338685"/>
        <c:crosses val="autoZero"/>
        <c:auto val="1"/>
        <c:lblAlgn val="ctr"/>
        <c:lblOffset val="100"/>
        <c:tickLblSkip val="1"/>
        <c:tickMarkSkip val="1"/>
        <c:noMultiLvlLbl val="1"/>
      </c:catAx>
      <c:valAx>
        <c:axId val="14338685"/>
        <c:scaling>
          <c:orientation val="minMax"/>
        </c:scaling>
        <c:delete val="1"/>
        <c:axPos val="t"/>
        <c:numFmt formatCode="General" sourceLinked="1"/>
        <c:majorTickMark val="none"/>
        <c:minorTickMark val="none"/>
        <c:tickLblPos val="nextTo"/>
        <c:crossAx val="9069106"/>
        <c:crosses val="autoZero"/>
        <c:crossBetween val="between"/>
      </c:valAx>
    </c:plotArea>
    <c:plotVisOnly val="1"/>
    <c:dispBlanksAs val="gap"/>
    <c:showDLblsOverMax val="1"/>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0"/>
      <c:rotY val="0"/>
      <c:rAngAx val="1"/>
    </c:view3D>
    <c:floor>
      <c:thickness val="0"/>
    </c:floor>
    <c:sideWall>
      <c:thickness val="0"/>
    </c:sideWall>
    <c:backWall>
      <c:thickness val="0"/>
    </c:backWall>
    <c:plotArea>
      <c:layout>
        <c:manualLayout>
          <c:layoutTarget val="inner"/>
          <c:xMode val="edge"/>
          <c:yMode val="edge"/>
          <c:x val="0.18054281504277733"/>
          <c:y val="0.15907185669284166"/>
          <c:w val="0.7721085155582067"/>
          <c:h val="0.79793574960639035"/>
        </c:manualLayout>
      </c:layout>
      <c:bar3DChart>
        <c:barDir val="bar"/>
        <c:grouping val="clustered"/>
        <c:varyColors val="1"/>
        <c:ser>
          <c:idx val="0"/>
          <c:order val="0"/>
          <c:spPr>
            <a:solidFill>
              <a:srgbClr val="4472C4"/>
            </a:solidFill>
          </c:spPr>
          <c:invertIfNegative val="1"/>
          <c:dPt>
            <c:idx val="0"/>
            <c:invertIfNegative val="1"/>
            <c:bubble3D val="0"/>
            <c:spPr>
              <a:solidFill>
                <a:schemeClr val="accent1"/>
              </a:solidFill>
            </c:spPr>
            <c:extLst>
              <c:ext xmlns:c16="http://schemas.microsoft.com/office/drawing/2014/chart" uri="{C3380CC4-5D6E-409C-BE32-E72D297353CC}">
                <c16:uniqueId val="{00000001-4BDB-4AD4-86DE-B1285662730B}"/>
              </c:ext>
            </c:extLst>
          </c:dPt>
          <c:dPt>
            <c:idx val="1"/>
            <c:invertIfNegative val="1"/>
            <c:bubble3D val="0"/>
            <c:spPr>
              <a:solidFill>
                <a:schemeClr val="accent1"/>
              </a:solidFill>
            </c:spPr>
            <c:extLst>
              <c:ext xmlns:c16="http://schemas.microsoft.com/office/drawing/2014/chart" uri="{C3380CC4-5D6E-409C-BE32-E72D297353CC}">
                <c16:uniqueId val="{00000003-4BDB-4AD4-86DE-B1285662730B}"/>
              </c:ext>
            </c:extLst>
          </c:dPt>
          <c:dPt>
            <c:idx val="2"/>
            <c:invertIfNegative val="1"/>
            <c:bubble3D val="0"/>
            <c:spPr>
              <a:solidFill>
                <a:schemeClr val="accent1"/>
              </a:solidFill>
            </c:spPr>
            <c:extLst>
              <c:ext xmlns:c16="http://schemas.microsoft.com/office/drawing/2014/chart" uri="{C3380CC4-5D6E-409C-BE32-E72D297353CC}">
                <c16:uniqueId val="{00000005-4BDB-4AD4-86DE-B1285662730B}"/>
              </c:ext>
            </c:extLst>
          </c:dPt>
          <c:dPt>
            <c:idx val="3"/>
            <c:invertIfNegative val="1"/>
            <c:bubble3D val="0"/>
            <c:spPr>
              <a:solidFill>
                <a:schemeClr val="accent1"/>
              </a:solidFill>
            </c:spPr>
            <c:extLst>
              <c:ext xmlns:c16="http://schemas.microsoft.com/office/drawing/2014/chart" uri="{C3380CC4-5D6E-409C-BE32-E72D297353CC}">
                <c16:uniqueId val="{00000007-4BDB-4AD4-86DE-B1285662730B}"/>
              </c:ext>
            </c:extLst>
          </c:dPt>
          <c:dPt>
            <c:idx val="4"/>
            <c:invertIfNegative val="1"/>
            <c:bubble3D val="0"/>
            <c:spPr>
              <a:solidFill>
                <a:schemeClr val="accent1"/>
              </a:solidFill>
            </c:spPr>
            <c:extLst>
              <c:ext xmlns:c16="http://schemas.microsoft.com/office/drawing/2014/chart" uri="{C3380CC4-5D6E-409C-BE32-E72D297353CC}">
                <c16:uniqueId val="{00000009-4BDB-4AD4-86DE-B1285662730B}"/>
              </c:ext>
            </c:extLst>
          </c:dPt>
          <c:dPt>
            <c:idx val="5"/>
            <c:invertIfNegative val="1"/>
            <c:bubble3D val="0"/>
            <c:spPr>
              <a:solidFill>
                <a:schemeClr val="accent1"/>
              </a:solidFill>
            </c:spPr>
            <c:extLst>
              <c:ext xmlns:c16="http://schemas.microsoft.com/office/drawing/2014/chart" uri="{C3380CC4-5D6E-409C-BE32-E72D297353CC}">
                <c16:uniqueId val="{0000000B-4BDB-4AD4-86DE-B1285662730B}"/>
              </c:ext>
            </c:extLst>
          </c:dPt>
          <c:dPt>
            <c:idx val="6"/>
            <c:invertIfNegative val="1"/>
            <c:bubble3D val="0"/>
            <c:spPr>
              <a:solidFill>
                <a:schemeClr val="accent1"/>
              </a:solidFill>
            </c:spPr>
            <c:extLst>
              <c:ext xmlns:c16="http://schemas.microsoft.com/office/drawing/2014/chart" uri="{C3380CC4-5D6E-409C-BE32-E72D297353CC}">
                <c16:uniqueId val="{0000000D-4BDB-4AD4-86DE-B1285662730B}"/>
              </c:ext>
            </c:extLst>
          </c:dPt>
          <c:dLbls>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'survey results summary'!$A$773:$A$780</c:f>
              <c:strCache>
                <c:ptCount val="7"/>
                <c:pt idx="0">
                  <c:v>Under 19 years</c:v>
                </c:pt>
                <c:pt idx="1">
                  <c:v>20-29</c:v>
                </c:pt>
                <c:pt idx="2">
                  <c:v>30-39</c:v>
                </c:pt>
                <c:pt idx="3">
                  <c:v>40-49</c:v>
                </c:pt>
                <c:pt idx="4">
                  <c:v>50-59</c:v>
                </c:pt>
                <c:pt idx="5">
                  <c:v>60-69</c:v>
                </c:pt>
                <c:pt idx="6">
                  <c:v>70 years or over</c:v>
                </c:pt>
              </c:strCache>
            </c:strRef>
          </c:cat>
          <c:val>
            <c:numRef>
              <c:f>'survey results summary'!$B$773:$B$780</c:f>
              <c:numCache>
                <c:formatCode>General</c:formatCode>
                <c:ptCount val="7"/>
                <c:pt idx="0">
                  <c:v>3</c:v>
                </c:pt>
                <c:pt idx="1">
                  <c:v>26</c:v>
                </c:pt>
                <c:pt idx="2">
                  <c:v>102</c:v>
                </c:pt>
                <c:pt idx="3">
                  <c:v>90</c:v>
                </c:pt>
                <c:pt idx="4">
                  <c:v>100</c:v>
                </c:pt>
                <c:pt idx="5">
                  <c:v>160</c:v>
                </c:pt>
                <c:pt idx="6">
                  <c:v>134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0-4BDB-4AD4-86DE-B1285662730B}"/>
            </c:ext>
          </c:extLst>
        </c:ser>
        <c:dLbls>
          <c:showLegendKey val="0"/>
          <c:showVal val="1"/>
          <c:showCatName val="0"/>
          <c:showSerName val="0"/>
          <c:showPercent val="0"/>
          <c:showBubbleSize val="0"/>
        </c:dLbls>
        <c:gapWidth val="150"/>
        <c:shape val="box"/>
        <c:axId val="5111475"/>
        <c:axId val="16158082"/>
        <c:axId val="0"/>
      </c:bar3DChart>
      <c:catAx>
        <c:axId val="5111475"/>
        <c:scaling>
          <c:orientation val="maxMin"/>
        </c:scaling>
        <c:delete val="0"/>
        <c:axPos val="l"/>
        <c:numFmt formatCode="General" sourceLinked="1"/>
        <c:majorTickMark val="none"/>
        <c:minorTickMark val="none"/>
        <c:tickLblPos val="nextTo"/>
        <c:txPr>
          <a:bodyPr rot="0"/>
          <a:lstStyle/>
          <a:p>
            <a:pPr>
              <a:defRPr/>
            </a:pPr>
            <a:endParaRPr lang="en-US"/>
          </a:p>
        </c:txPr>
        <c:crossAx val="16158082"/>
        <c:crosses val="autoZero"/>
        <c:auto val="1"/>
        <c:lblAlgn val="ctr"/>
        <c:lblOffset val="100"/>
        <c:tickLblSkip val="1"/>
        <c:tickMarkSkip val="1"/>
        <c:noMultiLvlLbl val="1"/>
      </c:catAx>
      <c:valAx>
        <c:axId val="16158082"/>
        <c:scaling>
          <c:orientation val="minMax"/>
        </c:scaling>
        <c:delete val="1"/>
        <c:axPos val="t"/>
        <c:numFmt formatCode="General" sourceLinked="1"/>
        <c:majorTickMark val="none"/>
        <c:minorTickMark val="none"/>
        <c:tickLblPos val="nextTo"/>
        <c:crossAx val="5111475"/>
        <c:crosses val="autoZero"/>
        <c:crossBetween val="between"/>
      </c:valAx>
    </c:plotArea>
    <c:plotVisOnly val="1"/>
    <c:dispBlanksAs val="gap"/>
    <c:showDLblsOverMax val="1"/>
  </c:chart>
  <c:spPr>
    <a:ln>
      <a:noFill/>
    </a:ln>
  </c:spPr>
  <c:txPr>
    <a:bodyPr/>
    <a:lstStyle/>
    <a:p>
      <a:pPr>
        <a:defRPr sz="11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AU" b="1" dirty="0"/>
              <a:t>Lindisfarne Age</a:t>
            </a:r>
            <a:r>
              <a:rPr lang="en-AU" b="1" baseline="0" dirty="0"/>
              <a:t> – ABS Census 2021</a:t>
            </a:r>
            <a:endParaRPr lang="en-AU"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Sheet1!$A$57:$A$63</c:f>
              <c:strCache>
                <c:ptCount val="7"/>
                <c:pt idx="0">
                  <c:v>70 years and over</c:v>
                </c:pt>
                <c:pt idx="1">
                  <c:v>60-69 years</c:v>
                </c:pt>
                <c:pt idx="2">
                  <c:v>50-59 years</c:v>
                </c:pt>
                <c:pt idx="3">
                  <c:v>40-49 years</c:v>
                </c:pt>
                <c:pt idx="4">
                  <c:v>30-34 years</c:v>
                </c:pt>
                <c:pt idx="5">
                  <c:v>20-29 years</c:v>
                </c:pt>
                <c:pt idx="6">
                  <c:v>19 years and under</c:v>
                </c:pt>
              </c:strCache>
            </c:strRef>
          </c:cat>
          <c:val>
            <c:numRef>
              <c:f>Sheet1!$B$57:$B$63</c:f>
              <c:numCache>
                <c:formatCode>0.0%</c:formatCode>
                <c:ptCount val="7"/>
                <c:pt idx="0">
                  <c:v>0.24099999999999999</c:v>
                </c:pt>
                <c:pt idx="1">
                  <c:v>0.124</c:v>
                </c:pt>
                <c:pt idx="2">
                  <c:v>0.104</c:v>
                </c:pt>
                <c:pt idx="3">
                  <c:v>0.106</c:v>
                </c:pt>
                <c:pt idx="4">
                  <c:v>0.13</c:v>
                </c:pt>
                <c:pt idx="5">
                  <c:v>0.112</c:v>
                </c:pt>
                <c:pt idx="6">
                  <c:v>0.183</c:v>
                </c:pt>
              </c:numCache>
            </c:numRef>
          </c:val>
          <c:extLst>
            <c:ext xmlns:c16="http://schemas.microsoft.com/office/drawing/2014/chart" uri="{C3380CC4-5D6E-409C-BE32-E72D297353CC}">
              <c16:uniqueId val="{00000000-60E5-40A8-9EDE-98F78E51F093}"/>
            </c:ext>
          </c:extLst>
        </c:ser>
        <c:dLbls>
          <c:showLegendKey val="0"/>
          <c:showVal val="0"/>
          <c:showCatName val="0"/>
          <c:showSerName val="0"/>
          <c:showPercent val="0"/>
          <c:showBubbleSize val="0"/>
        </c:dLbls>
        <c:gapWidth val="150"/>
        <c:overlap val="100"/>
        <c:axId val="35626383"/>
        <c:axId val="35618703"/>
      </c:barChart>
      <c:catAx>
        <c:axId val="356263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5618703"/>
        <c:crosses val="autoZero"/>
        <c:auto val="1"/>
        <c:lblAlgn val="ctr"/>
        <c:lblOffset val="100"/>
        <c:noMultiLvlLbl val="0"/>
      </c:catAx>
      <c:valAx>
        <c:axId val="35618703"/>
        <c:scaling>
          <c:orientation val="minMax"/>
        </c:scaling>
        <c:delete val="1"/>
        <c:axPos val="b"/>
        <c:numFmt formatCode="0.0%" sourceLinked="1"/>
        <c:majorTickMark val="none"/>
        <c:minorTickMark val="none"/>
        <c:tickLblPos val="nextTo"/>
        <c:crossAx val="356263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9A9E22-216E-47AA-B787-49A4AC147420}"/>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AU"/>
          </a:p>
        </p:txBody>
      </p:sp>
      <p:sp>
        <p:nvSpPr>
          <p:cNvPr id="3" name="Date Placeholder 2">
            <a:extLst>
              <a:ext uri="{FF2B5EF4-FFF2-40B4-BE49-F238E27FC236}">
                <a16:creationId xmlns:a16="http://schemas.microsoft.com/office/drawing/2014/main" id="{5AE627C8-2A06-4A23-87A0-CE5A3963A405}"/>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1C3670B-2631-4D2A-AFFC-2541C0CE5AE6}" type="datetimeFigureOut">
              <a:rPr lang="en-AU" smtClean="0"/>
              <a:t>13/08/2024</a:t>
            </a:fld>
            <a:endParaRPr lang="en-AU"/>
          </a:p>
        </p:txBody>
      </p:sp>
      <p:sp>
        <p:nvSpPr>
          <p:cNvPr id="4" name="Footer Placeholder 3">
            <a:extLst>
              <a:ext uri="{FF2B5EF4-FFF2-40B4-BE49-F238E27FC236}">
                <a16:creationId xmlns:a16="http://schemas.microsoft.com/office/drawing/2014/main" id="{DF74E0D3-6F85-4CF9-81DB-2A53F694BC4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A2B3D368-B29B-469A-9F89-2A4D8F7FB3F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C69FA13-37D6-447F-9FA2-A72212F0F997}" type="slidenum">
              <a:rPr lang="en-AU" smtClean="0"/>
              <a:t>‹#›</a:t>
            </a:fld>
            <a:endParaRPr lang="en-AU"/>
          </a:p>
        </p:txBody>
      </p:sp>
    </p:spTree>
    <p:extLst>
      <p:ext uri="{BB962C8B-B14F-4D97-AF65-F5344CB8AC3E}">
        <p14:creationId xmlns:p14="http://schemas.microsoft.com/office/powerpoint/2010/main" val="4127556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AU"/>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AD77582-B6A2-41FC-AC31-3174FB31CB13}" type="datetimeFigureOut">
              <a:rPr lang="en-AU" smtClean="0"/>
              <a:t>13/08/2024</a:t>
            </a:fld>
            <a:endParaRPr lang="en-AU"/>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AU"/>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AU"/>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6E61E45-89D8-4E58-A181-CDBB2A2208E7}" type="slidenum">
              <a:rPr lang="en-AU" smtClean="0"/>
              <a:t>‹#›</a:t>
            </a:fld>
            <a:endParaRPr lang="en-AU"/>
          </a:p>
        </p:txBody>
      </p:sp>
    </p:spTree>
    <p:extLst>
      <p:ext uri="{BB962C8B-B14F-4D97-AF65-F5344CB8AC3E}">
        <p14:creationId xmlns:p14="http://schemas.microsoft.com/office/powerpoint/2010/main" val="3881035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9072F-1D96-405F-BA1F-9D91D6721A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1AB9AB7A-BA0C-4289-B542-9C9DB7FAEF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7F4DCBE-CA44-4F7F-B998-DA238E0DB085}"/>
              </a:ext>
            </a:extLst>
          </p:cNvPr>
          <p:cNvSpPr>
            <a:spLocks noGrp="1"/>
          </p:cNvSpPr>
          <p:nvPr>
            <p:ph type="dt" sz="half" idx="10"/>
          </p:nvPr>
        </p:nvSpPr>
        <p:spPr/>
        <p:txBody>
          <a:bodyPr/>
          <a:lstStyle/>
          <a:p>
            <a:fld id="{39701F09-030D-4645-BA58-751EFFEE4C4C}" type="datetimeFigureOut">
              <a:rPr lang="en-AU" smtClean="0"/>
              <a:t>13/08/2024</a:t>
            </a:fld>
            <a:endParaRPr lang="en-AU" dirty="0"/>
          </a:p>
        </p:txBody>
      </p:sp>
      <p:sp>
        <p:nvSpPr>
          <p:cNvPr id="5" name="Footer Placeholder 4">
            <a:extLst>
              <a:ext uri="{FF2B5EF4-FFF2-40B4-BE49-F238E27FC236}">
                <a16:creationId xmlns:a16="http://schemas.microsoft.com/office/drawing/2014/main" id="{DFAC0738-71A7-4C13-B401-219F6E396362}"/>
              </a:ext>
            </a:extLst>
          </p:cNvPr>
          <p:cNvSpPr>
            <a:spLocks noGrp="1"/>
          </p:cNvSpPr>
          <p:nvPr>
            <p:ph type="ftr" sz="quarter" idx="11"/>
          </p:nvPr>
        </p:nvSpPr>
        <p:spPr/>
        <p:txBody>
          <a:bodyPr/>
          <a:lstStyle/>
          <a:p>
            <a:r>
              <a:rPr lang="en-AU"/>
              <a:t>www.ccc.tas.gov.au</a:t>
            </a:r>
            <a:endParaRPr lang="en-AU" dirty="0"/>
          </a:p>
        </p:txBody>
      </p:sp>
      <p:sp>
        <p:nvSpPr>
          <p:cNvPr id="6" name="Slide Number Placeholder 5">
            <a:extLst>
              <a:ext uri="{FF2B5EF4-FFF2-40B4-BE49-F238E27FC236}">
                <a16:creationId xmlns:a16="http://schemas.microsoft.com/office/drawing/2014/main" id="{987BA8B4-FEE0-49FF-B583-3963A691E60C}"/>
              </a:ext>
            </a:extLst>
          </p:cNvPr>
          <p:cNvSpPr>
            <a:spLocks noGrp="1"/>
          </p:cNvSpPr>
          <p:nvPr>
            <p:ph type="sldNum" sz="quarter" idx="12"/>
          </p:nvPr>
        </p:nvSpPr>
        <p:spPr/>
        <p:txBody>
          <a:bodyPr/>
          <a:lstStyle/>
          <a:p>
            <a:fld id="{6A8619A1-CF7B-44D9-B75E-2CCE2B217960}" type="slidenum">
              <a:rPr lang="en-AU" smtClean="0"/>
              <a:t>‹#›</a:t>
            </a:fld>
            <a:endParaRPr lang="en-AU"/>
          </a:p>
        </p:txBody>
      </p:sp>
      <p:sp>
        <p:nvSpPr>
          <p:cNvPr id="7" name="Rectangle 6">
            <a:extLst>
              <a:ext uri="{FF2B5EF4-FFF2-40B4-BE49-F238E27FC236}">
                <a16:creationId xmlns:a16="http://schemas.microsoft.com/office/drawing/2014/main" id="{FA03C202-7403-4458-A6D6-8C0057FAA1A2}"/>
              </a:ext>
            </a:extLst>
          </p:cNvPr>
          <p:cNvSpPr/>
          <p:nvPr userDrawn="1"/>
        </p:nvSpPr>
        <p:spPr>
          <a:xfrm>
            <a:off x="-1" y="0"/>
            <a:ext cx="1404851" cy="6858000"/>
          </a:xfrm>
          <a:prstGeom prst="rect">
            <a:avLst/>
          </a:prstGeom>
          <a:solidFill>
            <a:srgbClr val="2D3B5D"/>
          </a:solidFill>
          <a:ln>
            <a:solidFill>
              <a:srgbClr val="2D3B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F5AA9CFE-2C43-4624-88C8-C5AA9AAD8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1674" y="5500227"/>
            <a:ext cx="893386" cy="650838"/>
          </a:xfrm>
          <a:prstGeom prst="rect">
            <a:avLst/>
          </a:prstGeom>
        </p:spPr>
      </p:pic>
    </p:spTree>
    <p:extLst>
      <p:ext uri="{BB962C8B-B14F-4D97-AF65-F5344CB8AC3E}">
        <p14:creationId xmlns:p14="http://schemas.microsoft.com/office/powerpoint/2010/main" val="1265676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1F2DA-B4A4-4993-BEC8-DC207B69CD32}"/>
              </a:ext>
            </a:extLst>
          </p:cNvPr>
          <p:cNvSpPr>
            <a:spLocks noGrp="1"/>
          </p:cNvSpPr>
          <p:nvPr>
            <p:ph type="title"/>
          </p:nvPr>
        </p:nvSpPr>
        <p:spPr>
          <a:xfrm>
            <a:off x="1580224" y="365125"/>
            <a:ext cx="9773575" cy="1325563"/>
          </a:xfr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D6272E7-39B2-42CA-AF15-80A9DCE9783C}"/>
              </a:ext>
            </a:extLst>
          </p:cNvPr>
          <p:cNvSpPr>
            <a:spLocks noGrp="1"/>
          </p:cNvSpPr>
          <p:nvPr>
            <p:ph idx="1"/>
          </p:nvPr>
        </p:nvSpPr>
        <p:spPr>
          <a:xfrm>
            <a:off x="1580224" y="1825625"/>
            <a:ext cx="97735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00F868F-CE80-4EC9-8803-508928863C60}"/>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5" name="Footer Placeholder 4">
            <a:extLst>
              <a:ext uri="{FF2B5EF4-FFF2-40B4-BE49-F238E27FC236}">
                <a16:creationId xmlns:a16="http://schemas.microsoft.com/office/drawing/2014/main" id="{66B2A13A-BF14-4895-B26E-2EF1B5641287}"/>
              </a:ext>
            </a:extLst>
          </p:cNvPr>
          <p:cNvSpPr>
            <a:spLocks noGrp="1"/>
          </p:cNvSpPr>
          <p:nvPr>
            <p:ph type="ftr" sz="quarter" idx="11"/>
          </p:nvPr>
        </p:nvSpPr>
        <p:spPr/>
        <p:txBody>
          <a:bodyPr/>
          <a:lstStyle/>
          <a:p>
            <a:r>
              <a:rPr lang="en-AU"/>
              <a:t>www.ccc.tas.gov.au</a:t>
            </a:r>
            <a:endParaRPr lang="en-AU" dirty="0"/>
          </a:p>
        </p:txBody>
      </p:sp>
      <p:sp>
        <p:nvSpPr>
          <p:cNvPr id="6" name="Slide Number Placeholder 5">
            <a:extLst>
              <a:ext uri="{FF2B5EF4-FFF2-40B4-BE49-F238E27FC236}">
                <a16:creationId xmlns:a16="http://schemas.microsoft.com/office/drawing/2014/main" id="{6381B6D3-E491-462D-B5E5-59FCCC686FE5}"/>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3061482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38998-6779-45AE-9DB3-77466BDF23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D4B09082-3B15-4837-AB2E-E098A9272B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FFA946-DD50-4E1A-8F79-8C24DCD489A2}"/>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5" name="Footer Placeholder 4">
            <a:extLst>
              <a:ext uri="{FF2B5EF4-FFF2-40B4-BE49-F238E27FC236}">
                <a16:creationId xmlns:a16="http://schemas.microsoft.com/office/drawing/2014/main" id="{6C4D7365-D9AF-4D41-AC9A-4CD4D590D64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0B8C995-B478-401A-90BB-007976839F23}"/>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1854234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C88ED-F7CC-4641-9F30-33C9C8A4E0D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E5A876B-0368-45FE-A22D-0BAA2E43E9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06F6F05A-DEC5-48DD-9D03-951330E563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CFC697AD-C561-43EC-91A9-AA1BE78C0AF2}"/>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6" name="Footer Placeholder 5">
            <a:extLst>
              <a:ext uri="{FF2B5EF4-FFF2-40B4-BE49-F238E27FC236}">
                <a16:creationId xmlns:a16="http://schemas.microsoft.com/office/drawing/2014/main" id="{FDB84C08-5A27-4710-8C4C-4F669EAC050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0138A3C-125A-48A6-888E-1E6CAC282D6A}"/>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1959342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DDB5B-7468-48FA-A504-EBAFD6722029}"/>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C20FB2E-2839-40E7-886F-0277697D71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2B5F7B-45DC-4673-B3D5-294E1DD8BC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55A2DDA6-CEFC-43FF-91EA-47471DAA14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D67D51-C9B7-47AA-B6BC-1BD403C323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80E74D06-A396-403D-9F8F-0043FE66D3ED}"/>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8" name="Footer Placeholder 7">
            <a:extLst>
              <a:ext uri="{FF2B5EF4-FFF2-40B4-BE49-F238E27FC236}">
                <a16:creationId xmlns:a16="http://schemas.microsoft.com/office/drawing/2014/main" id="{9C8A387D-41A4-42AD-B60C-B19456A72B49}"/>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248888C-22E7-4AEA-A85F-16B5298DA840}"/>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372929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3E09D-45CE-4387-B618-7E5DA763A76F}"/>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54FB2DD7-B524-4C44-AD54-9D5F6E2A87AC}"/>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4" name="Footer Placeholder 3">
            <a:extLst>
              <a:ext uri="{FF2B5EF4-FFF2-40B4-BE49-F238E27FC236}">
                <a16:creationId xmlns:a16="http://schemas.microsoft.com/office/drawing/2014/main" id="{80135182-3650-456A-BFCD-F3FE53278A2A}"/>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3B61DCE-CF07-45BD-A991-0A1F6A9E6D9D}"/>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344065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1EE3E4-8490-463B-9097-5F6D04EC5E0B}"/>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3" name="Footer Placeholder 2">
            <a:extLst>
              <a:ext uri="{FF2B5EF4-FFF2-40B4-BE49-F238E27FC236}">
                <a16:creationId xmlns:a16="http://schemas.microsoft.com/office/drawing/2014/main" id="{99BE0BF8-524D-4CD4-A753-F2AB34D8C00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2D56DA2-ED38-41B0-9C5E-6845D270AB69}"/>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2824558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D6BE0-8028-4778-A59D-5E74D8AD44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66AF4E97-83C6-4FE4-B23D-655C985BC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C53B5F3-7497-4DD4-B063-C01FC01D30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763874-0F26-41E3-9A8C-234C815B78E5}"/>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6" name="Footer Placeholder 5">
            <a:extLst>
              <a:ext uri="{FF2B5EF4-FFF2-40B4-BE49-F238E27FC236}">
                <a16:creationId xmlns:a16="http://schemas.microsoft.com/office/drawing/2014/main" id="{7DF8CB1D-889A-4FA1-B5A2-5C8F62B477D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43048DD-8BFB-404C-9015-8EC3E41A3834}"/>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259837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B1D9-9236-40F1-8B03-9775AAF12E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5F390D2C-10A0-4F65-ABD9-DFF9C3207A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EA3790E7-3A28-4998-A634-D0C6B7F04A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F6E73C-0F81-459F-AA4C-6713B83DC242}"/>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6" name="Footer Placeholder 5">
            <a:extLst>
              <a:ext uri="{FF2B5EF4-FFF2-40B4-BE49-F238E27FC236}">
                <a16:creationId xmlns:a16="http://schemas.microsoft.com/office/drawing/2014/main" id="{53DC1C3F-E080-4754-AE44-432B8EF2334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751785C-701F-4AD4-890B-A0D5D28F0F81}"/>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4235569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FC8D-4457-4565-A9BA-AF0F6B7E6737}"/>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8E293F1-7E9A-4C45-ADF9-C2C63EED83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2488B02-0818-40F4-ADD4-75854920FDD3}"/>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5" name="Footer Placeholder 4">
            <a:extLst>
              <a:ext uri="{FF2B5EF4-FFF2-40B4-BE49-F238E27FC236}">
                <a16:creationId xmlns:a16="http://schemas.microsoft.com/office/drawing/2014/main" id="{F4F75C4C-82B2-4660-BA5E-458D38F35E7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0B29707-2672-4BA6-B7C3-EA6212BE56A7}"/>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719842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00002D-EE73-469B-996C-517F0B2C38B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35EC3E2-CD03-48B3-9D53-F16F559885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58A3B65-2FE2-409F-8CC7-1CDA0E74F121}"/>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5" name="Footer Placeholder 4">
            <a:extLst>
              <a:ext uri="{FF2B5EF4-FFF2-40B4-BE49-F238E27FC236}">
                <a16:creationId xmlns:a16="http://schemas.microsoft.com/office/drawing/2014/main" id="{BA327835-6A48-43D8-B3A7-145A1D61DF0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5B0B024-66C4-47F6-8016-011D5812715F}"/>
              </a:ext>
            </a:extLst>
          </p:cNvPr>
          <p:cNvSpPr>
            <a:spLocks noGrp="1"/>
          </p:cNvSpPr>
          <p:nvPr>
            <p:ph type="sldNum" sz="quarter" idx="12"/>
          </p:nvPr>
        </p:nvSpPr>
        <p:spPr/>
        <p:txBody>
          <a:bodyPr/>
          <a:lstStyle/>
          <a:p>
            <a:fld id="{6A8619A1-CF7B-44D9-B75E-2CCE2B217960}" type="slidenum">
              <a:rPr lang="en-AU" smtClean="0"/>
              <a:t>‹#›</a:t>
            </a:fld>
            <a:endParaRPr lang="en-AU"/>
          </a:p>
        </p:txBody>
      </p:sp>
    </p:spTree>
    <p:extLst>
      <p:ext uri="{BB962C8B-B14F-4D97-AF65-F5344CB8AC3E}">
        <p14:creationId xmlns:p14="http://schemas.microsoft.com/office/powerpoint/2010/main" val="3059785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CCEB-25AA-464A-B910-CAF78E748ACD}"/>
              </a:ext>
            </a:extLst>
          </p:cNvPr>
          <p:cNvSpPr>
            <a:spLocks noGrp="1"/>
          </p:cNvSpPr>
          <p:nvPr>
            <p:ph type="title"/>
          </p:nvPr>
        </p:nvSpPr>
        <p:spPr>
          <a:xfrm>
            <a:off x="3950898" y="805072"/>
            <a:ext cx="7402902" cy="1325563"/>
          </a:xfrm>
        </p:spPr>
        <p:txBody>
          <a:bodyPr/>
          <a:lstStyle/>
          <a:p>
            <a:r>
              <a:rPr lang="en-US" dirty="0"/>
              <a:t>Click to edit Master title style</a:t>
            </a:r>
            <a:endParaRPr lang="en-AU" dirty="0"/>
          </a:p>
        </p:txBody>
      </p:sp>
      <p:sp>
        <p:nvSpPr>
          <p:cNvPr id="4" name="Date Placeholder 3">
            <a:extLst>
              <a:ext uri="{FF2B5EF4-FFF2-40B4-BE49-F238E27FC236}">
                <a16:creationId xmlns:a16="http://schemas.microsoft.com/office/drawing/2014/main" id="{5C8153D3-6303-4714-B789-4C4D60D6D8C7}"/>
              </a:ext>
            </a:extLst>
          </p:cNvPr>
          <p:cNvSpPr>
            <a:spLocks noGrp="1"/>
          </p:cNvSpPr>
          <p:nvPr>
            <p:ph type="dt" sz="half" idx="10"/>
          </p:nvPr>
        </p:nvSpPr>
        <p:spPr/>
        <p:txBody>
          <a:bodyPr/>
          <a:lstStyle/>
          <a:p>
            <a:fld id="{39701F09-030D-4645-BA58-751EFFEE4C4C}" type="datetimeFigureOut">
              <a:rPr lang="en-AU" smtClean="0"/>
              <a:t>13/08/2024</a:t>
            </a:fld>
            <a:endParaRPr lang="en-AU"/>
          </a:p>
        </p:txBody>
      </p:sp>
      <p:sp>
        <p:nvSpPr>
          <p:cNvPr id="5" name="Footer Placeholder 4">
            <a:extLst>
              <a:ext uri="{FF2B5EF4-FFF2-40B4-BE49-F238E27FC236}">
                <a16:creationId xmlns:a16="http://schemas.microsoft.com/office/drawing/2014/main" id="{9ABE7A56-D0A8-49FA-8F95-3175470C85A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C2BD60A-1622-43BB-A661-81E6F34EF2E1}"/>
              </a:ext>
            </a:extLst>
          </p:cNvPr>
          <p:cNvSpPr>
            <a:spLocks noGrp="1"/>
          </p:cNvSpPr>
          <p:nvPr>
            <p:ph type="sldNum" sz="quarter" idx="12"/>
          </p:nvPr>
        </p:nvSpPr>
        <p:spPr/>
        <p:txBody>
          <a:bodyPr/>
          <a:lstStyle/>
          <a:p>
            <a:fld id="{6A8619A1-CF7B-44D9-B75E-2CCE2B217960}" type="slidenum">
              <a:rPr lang="en-AU" smtClean="0"/>
              <a:t>‹#›</a:t>
            </a:fld>
            <a:endParaRPr lang="en-AU"/>
          </a:p>
        </p:txBody>
      </p:sp>
      <p:sp>
        <p:nvSpPr>
          <p:cNvPr id="7" name="Rectangle 6">
            <a:extLst>
              <a:ext uri="{FF2B5EF4-FFF2-40B4-BE49-F238E27FC236}">
                <a16:creationId xmlns:a16="http://schemas.microsoft.com/office/drawing/2014/main" id="{99A6F297-820D-444B-88D5-EDEA411B4E4D}"/>
              </a:ext>
            </a:extLst>
          </p:cNvPr>
          <p:cNvSpPr/>
          <p:nvPr userDrawn="1"/>
        </p:nvSpPr>
        <p:spPr>
          <a:xfrm>
            <a:off x="0" y="0"/>
            <a:ext cx="1414732" cy="6858000"/>
          </a:xfrm>
          <a:prstGeom prst="rect">
            <a:avLst/>
          </a:prstGeom>
          <a:solidFill>
            <a:srgbClr val="2D3B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A7C2D0E6-646A-4483-974A-35807771DD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234" y="5500227"/>
            <a:ext cx="893386" cy="650838"/>
          </a:xfrm>
          <a:prstGeom prst="rect">
            <a:avLst/>
          </a:prstGeom>
        </p:spPr>
      </p:pic>
    </p:spTree>
    <p:extLst>
      <p:ext uri="{BB962C8B-B14F-4D97-AF65-F5344CB8AC3E}">
        <p14:creationId xmlns:p14="http://schemas.microsoft.com/office/powerpoint/2010/main" val="3510850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453079-BA28-46A7-8482-E3854449BE13}"/>
              </a:ext>
            </a:extLst>
          </p:cNvPr>
          <p:cNvSpPr>
            <a:spLocks noGrp="1"/>
          </p:cNvSpPr>
          <p:nvPr>
            <p:ph type="title"/>
          </p:nvPr>
        </p:nvSpPr>
        <p:spPr>
          <a:xfrm>
            <a:off x="1615736" y="365125"/>
            <a:ext cx="9738064"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A437954-47B2-4224-BD42-27E9B44399DF}"/>
              </a:ext>
            </a:extLst>
          </p:cNvPr>
          <p:cNvSpPr>
            <a:spLocks noGrp="1"/>
          </p:cNvSpPr>
          <p:nvPr>
            <p:ph type="body" idx="1"/>
          </p:nvPr>
        </p:nvSpPr>
        <p:spPr>
          <a:xfrm>
            <a:off x="1615736" y="1825625"/>
            <a:ext cx="973806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965C469-947F-4438-BF8E-A96FE28F2D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701F09-030D-4645-BA58-751EFFEE4C4C}" type="datetimeFigureOut">
              <a:rPr lang="en-AU" smtClean="0"/>
              <a:t>13/08/2024</a:t>
            </a:fld>
            <a:endParaRPr lang="en-AU" dirty="0"/>
          </a:p>
        </p:txBody>
      </p:sp>
      <p:sp>
        <p:nvSpPr>
          <p:cNvPr id="5" name="Footer Placeholder 4">
            <a:extLst>
              <a:ext uri="{FF2B5EF4-FFF2-40B4-BE49-F238E27FC236}">
                <a16:creationId xmlns:a16="http://schemas.microsoft.com/office/drawing/2014/main" id="{5C916743-35E0-4163-B70E-26C9B6F2CE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AU"/>
              <a:t>www.ccc.tas.gov.au</a:t>
            </a:r>
            <a:endParaRPr lang="en-AU" dirty="0"/>
          </a:p>
        </p:txBody>
      </p:sp>
      <p:sp>
        <p:nvSpPr>
          <p:cNvPr id="6" name="Slide Number Placeholder 5">
            <a:extLst>
              <a:ext uri="{FF2B5EF4-FFF2-40B4-BE49-F238E27FC236}">
                <a16:creationId xmlns:a16="http://schemas.microsoft.com/office/drawing/2014/main" id="{4668A2A3-8149-4AF4-B1C9-CF37AA107B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8619A1-CF7B-44D9-B75E-2CCE2B217960}" type="slidenum">
              <a:rPr lang="en-AU" smtClean="0"/>
              <a:t>‹#›</a:t>
            </a:fld>
            <a:endParaRPr lang="en-AU"/>
          </a:p>
        </p:txBody>
      </p:sp>
      <p:pic>
        <p:nvPicPr>
          <p:cNvPr id="7" name="Picture 6">
            <a:extLst>
              <a:ext uri="{FF2B5EF4-FFF2-40B4-BE49-F238E27FC236}">
                <a16:creationId xmlns:a16="http://schemas.microsoft.com/office/drawing/2014/main" id="{AFD91D4C-D7D5-4455-8A2B-D62B6F2C6E4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21944" y="5457355"/>
            <a:ext cx="987785" cy="719608"/>
          </a:xfrm>
          <a:prstGeom prst="rect">
            <a:avLst/>
          </a:prstGeom>
        </p:spPr>
      </p:pic>
      <p:sp>
        <p:nvSpPr>
          <p:cNvPr id="8" name="Rectangle 7">
            <a:extLst>
              <a:ext uri="{FF2B5EF4-FFF2-40B4-BE49-F238E27FC236}">
                <a16:creationId xmlns:a16="http://schemas.microsoft.com/office/drawing/2014/main" id="{0B66176E-AF7B-43A5-9F96-7906257C022D}"/>
              </a:ext>
            </a:extLst>
          </p:cNvPr>
          <p:cNvSpPr/>
          <p:nvPr userDrawn="1"/>
        </p:nvSpPr>
        <p:spPr>
          <a:xfrm>
            <a:off x="0" y="0"/>
            <a:ext cx="1414732" cy="6858000"/>
          </a:xfrm>
          <a:prstGeom prst="rect">
            <a:avLst/>
          </a:prstGeom>
          <a:solidFill>
            <a:srgbClr val="2D3B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B3E8286B-1BD6-4E81-86E2-AB039564783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71674" y="5500227"/>
            <a:ext cx="893386" cy="650838"/>
          </a:xfrm>
          <a:prstGeom prst="rect">
            <a:avLst/>
          </a:prstGeom>
        </p:spPr>
      </p:pic>
    </p:spTree>
    <p:extLst>
      <p:ext uri="{BB962C8B-B14F-4D97-AF65-F5344CB8AC3E}">
        <p14:creationId xmlns:p14="http://schemas.microsoft.com/office/powerpoint/2010/main" val="230730193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5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3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5" Type="http://schemas.openxmlformats.org/officeDocument/2006/relationships/chart" Target="../charts/chart12.xml"/><Relationship Id="rId4" Type="http://schemas.openxmlformats.org/officeDocument/2006/relationships/chart" Target="../charts/chart11.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abs.gov.au/census/find-census-data/quickstats/2021/SAL60342" TargetMode="Externa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D3B5D"/>
        </a:solidFill>
        <a:effectLst/>
      </p:bgPr>
    </p:bg>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AE044C77-4D4E-C446-8492-59C44FF34A6A}"/>
              </a:ext>
            </a:extLst>
          </p:cNvPr>
          <p:cNvSpPr txBox="1">
            <a:spLocks/>
          </p:cNvSpPr>
          <p:nvPr/>
        </p:nvSpPr>
        <p:spPr>
          <a:xfrm>
            <a:off x="7464614" y="1783959"/>
            <a:ext cx="4087306" cy="288911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5400" dirty="0"/>
              <a:t>Clarence City Council</a:t>
            </a:r>
          </a:p>
        </p:txBody>
      </p:sp>
      <p:sp>
        <p:nvSpPr>
          <p:cNvPr id="3" name="Subtitle 2">
            <a:extLst>
              <a:ext uri="{FF2B5EF4-FFF2-40B4-BE49-F238E27FC236}">
                <a16:creationId xmlns:a16="http://schemas.microsoft.com/office/drawing/2014/main" id="{132399CE-C109-4B92-AA81-B8C62DCED8A6}"/>
              </a:ext>
            </a:extLst>
          </p:cNvPr>
          <p:cNvSpPr>
            <a:spLocks noGrp="1"/>
          </p:cNvSpPr>
          <p:nvPr>
            <p:ph type="subTitle" idx="1"/>
          </p:nvPr>
        </p:nvSpPr>
        <p:spPr>
          <a:xfrm>
            <a:off x="7464611" y="4750893"/>
            <a:ext cx="4614499" cy="2033084"/>
          </a:xfrm>
        </p:spPr>
        <p:txBody>
          <a:bodyPr vert="horz" lIns="91440" tIns="45720" rIns="91440" bIns="45720" rtlCol="0" anchor="t">
            <a:normAutofit fontScale="92500" lnSpcReduction="20000"/>
          </a:bodyPr>
          <a:lstStyle/>
          <a:p>
            <a:pPr algn="l"/>
            <a:r>
              <a:rPr lang="en-US" sz="2900" dirty="0"/>
              <a:t>Derwent Ferry Expansion Site Feedback</a:t>
            </a:r>
          </a:p>
          <a:p>
            <a:pPr algn="l"/>
            <a:endParaRPr lang="en-US" sz="1300" dirty="0"/>
          </a:p>
          <a:p>
            <a:pPr algn="l"/>
            <a:r>
              <a:rPr lang="en-US" sz="2900" dirty="0"/>
              <a:t>Community feedback</a:t>
            </a:r>
          </a:p>
          <a:p>
            <a:pPr algn="l"/>
            <a:endParaRPr lang="en-US" sz="1800" dirty="0"/>
          </a:p>
          <a:p>
            <a:pPr algn="l"/>
            <a:r>
              <a:rPr lang="en-US" sz="1900" dirty="0"/>
              <a:t>August 2024</a:t>
            </a:r>
          </a:p>
          <a:p>
            <a:pPr algn="l"/>
            <a:endParaRPr lang="en-US" sz="1300" dirty="0"/>
          </a:p>
        </p:txBody>
      </p:sp>
      <p:sp>
        <p:nvSpPr>
          <p:cNvPr id="29" name="Freeform: Shape 31">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BCE8BB4-3B3E-40D0-BECC-747E6FE440D2}"/>
              </a:ext>
            </a:extLst>
          </p:cNvPr>
          <p:cNvPicPr>
            <a:picLocks noChangeAspect="1"/>
          </p:cNvPicPr>
          <p:nvPr/>
        </p:nvPicPr>
        <p:blipFill>
          <a:blip r:embed="rId2">
            <a:extLst>
              <a:ext uri="{28A0092B-C50C-407E-A947-70E740481C1C}">
                <a14:useLocalDpi xmlns:a14="http://schemas.microsoft.com/office/drawing/2010/main" val="0"/>
              </a:ext>
            </a:extLst>
          </a:blip>
          <a:srcRect t="10377" b="10377"/>
          <a:stretch/>
        </p:blipFill>
        <p:spPr>
          <a:xfrm>
            <a:off x="0"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97872827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66BB-803C-2960-52C2-EC10421AB49F}"/>
              </a:ext>
            </a:extLst>
          </p:cNvPr>
          <p:cNvSpPr>
            <a:spLocks noGrp="1"/>
          </p:cNvSpPr>
          <p:nvPr>
            <p:ph type="title"/>
          </p:nvPr>
        </p:nvSpPr>
        <p:spPr>
          <a:xfrm>
            <a:off x="1580224" y="327463"/>
            <a:ext cx="5592363" cy="994823"/>
          </a:xfrm>
          <a:solidFill>
            <a:srgbClr val="2D3B5D"/>
          </a:solidFill>
        </p:spPr>
        <p:txBody>
          <a:bodyPr>
            <a:normAutofit/>
          </a:bodyPr>
          <a:lstStyle/>
          <a:p>
            <a:pPr algn="l"/>
            <a:r>
              <a:rPr lang="en-US" sz="3600" b="1" dirty="0">
                <a:solidFill>
                  <a:schemeClr val="bg1"/>
                </a:solidFill>
              </a:rPr>
              <a:t>Consultation</a:t>
            </a:r>
          </a:p>
        </p:txBody>
      </p:sp>
      <p:sp>
        <p:nvSpPr>
          <p:cNvPr id="4" name="Content Placeholder 3">
            <a:extLst>
              <a:ext uri="{FF2B5EF4-FFF2-40B4-BE49-F238E27FC236}">
                <a16:creationId xmlns:a16="http://schemas.microsoft.com/office/drawing/2014/main" id="{C6070DFA-F7CA-FCC2-9560-BAC28185EACB}"/>
              </a:ext>
            </a:extLst>
          </p:cNvPr>
          <p:cNvSpPr>
            <a:spLocks noGrp="1"/>
          </p:cNvSpPr>
          <p:nvPr>
            <p:ph idx="1"/>
          </p:nvPr>
        </p:nvSpPr>
        <p:spPr>
          <a:xfrm>
            <a:off x="1580223" y="1574835"/>
            <a:ext cx="5592363" cy="4351338"/>
          </a:xfrm>
        </p:spPr>
        <p:txBody>
          <a:bodyPr>
            <a:normAutofit lnSpcReduction="10000"/>
          </a:bodyPr>
          <a:lstStyle/>
          <a:p>
            <a:pPr marL="0" indent="0">
              <a:buNone/>
            </a:pPr>
            <a:r>
              <a:rPr lang="en-AU" sz="2400" b="1" dirty="0"/>
              <a:t>Table of Contents </a:t>
            </a:r>
          </a:p>
          <a:p>
            <a:pPr marL="444500" lvl="1" indent="-357188">
              <a:buFont typeface="Arial" panose="020B0604020202020204" pitchFamily="34" charset="0"/>
              <a:buChar char="•"/>
            </a:pPr>
            <a:r>
              <a:rPr lang="en-AU" sz="2400" dirty="0"/>
              <a:t>Project Summary</a:t>
            </a:r>
          </a:p>
          <a:p>
            <a:pPr marL="444500" lvl="1" indent="-357188">
              <a:buFont typeface="Arial" panose="020B0604020202020204" pitchFamily="34" charset="0"/>
              <a:buChar char="•"/>
            </a:pPr>
            <a:r>
              <a:rPr lang="en-AU" sz="2400" dirty="0"/>
              <a:t>Consultation Methodology</a:t>
            </a:r>
          </a:p>
          <a:p>
            <a:pPr marL="444500" lvl="1" indent="-357188">
              <a:buFont typeface="Arial" panose="020B0604020202020204" pitchFamily="34" charset="0"/>
              <a:buChar char="•"/>
            </a:pPr>
            <a:r>
              <a:rPr lang="en-AU" sz="2400" dirty="0"/>
              <a:t>How we communicated</a:t>
            </a:r>
          </a:p>
          <a:p>
            <a:pPr marL="444500" lvl="1" indent="-357188">
              <a:buFont typeface="Arial" panose="020B0604020202020204" pitchFamily="34" charset="0"/>
              <a:buChar char="•"/>
            </a:pPr>
            <a:r>
              <a:rPr lang="en-AU" sz="2400" dirty="0"/>
              <a:t>Who we heard from </a:t>
            </a:r>
          </a:p>
          <a:p>
            <a:pPr marL="444500" lvl="1" indent="-357188">
              <a:buFont typeface="Arial" panose="020B0604020202020204" pitchFamily="34" charset="0"/>
              <a:buChar char="•"/>
            </a:pPr>
            <a:r>
              <a:rPr lang="en-AU" sz="2400" dirty="0"/>
              <a:t>What we heard</a:t>
            </a:r>
          </a:p>
          <a:p>
            <a:pPr marL="444500" lvl="1" indent="-357188">
              <a:buFont typeface="Arial" panose="020B0604020202020204" pitchFamily="34" charset="0"/>
              <a:buChar char="•"/>
            </a:pPr>
            <a:r>
              <a:rPr lang="en-AU" sz="2400" dirty="0"/>
              <a:t>Appendix </a:t>
            </a:r>
          </a:p>
          <a:p>
            <a:pPr marL="896938" lvl="2" indent="-357188">
              <a:buFont typeface="Courier New" panose="02070309020205020404" pitchFamily="49" charset="0"/>
              <a:buChar char="o"/>
            </a:pPr>
            <a:r>
              <a:rPr lang="en-US" sz="2000" dirty="0"/>
              <a:t>Digital engagement summary</a:t>
            </a:r>
          </a:p>
          <a:p>
            <a:pPr marL="896938" lvl="2" indent="-357188">
              <a:buFont typeface="Courier New" panose="02070309020205020404" pitchFamily="49" charset="0"/>
              <a:buChar char="o"/>
            </a:pPr>
            <a:r>
              <a:rPr lang="en-US" sz="2000" dirty="0"/>
              <a:t>What was asked – online survey questions</a:t>
            </a:r>
          </a:p>
          <a:p>
            <a:pPr marL="896938" lvl="2" indent="-357188">
              <a:buFont typeface="Courier New" panose="02070309020205020404" pitchFamily="49" charset="0"/>
              <a:buChar char="o"/>
            </a:pPr>
            <a:r>
              <a:rPr lang="en-US" sz="2000" dirty="0"/>
              <a:t>Detailed results from each survey question</a:t>
            </a:r>
          </a:p>
          <a:p>
            <a:pPr marL="896938" lvl="2" indent="-357188">
              <a:buFont typeface="Courier New" panose="02070309020205020404" pitchFamily="49" charset="0"/>
              <a:buChar char="o"/>
            </a:pPr>
            <a:r>
              <a:rPr lang="en-US" dirty="0"/>
              <a:t>Lindisfarne ABS 2021 census snapshot</a:t>
            </a:r>
          </a:p>
          <a:p>
            <a:pPr marL="896938" lvl="2" indent="-357188">
              <a:buFont typeface="Courier New" panose="02070309020205020404" pitchFamily="49" charset="0"/>
              <a:buChar char="o"/>
            </a:pPr>
            <a:r>
              <a:rPr lang="en-US" sz="2000" dirty="0"/>
              <a:t>Written submissions – </a:t>
            </a:r>
            <a:r>
              <a:rPr lang="en-AU" sz="2000" dirty="0"/>
              <a:t>organisations</a:t>
            </a:r>
            <a:r>
              <a:rPr lang="en-US" sz="2000" dirty="0"/>
              <a:t> and individuals</a:t>
            </a:r>
          </a:p>
          <a:p>
            <a:pPr marL="914400" lvl="2" indent="0">
              <a:buNone/>
            </a:pPr>
            <a:endParaRPr lang="en-AU" sz="2000" dirty="0"/>
          </a:p>
        </p:txBody>
      </p:sp>
      <p:pic>
        <p:nvPicPr>
          <p:cNvPr id="5" name="Picture 4" descr="A boat on the water&#10;&#10;Description automatically generated">
            <a:extLst>
              <a:ext uri="{FF2B5EF4-FFF2-40B4-BE49-F238E27FC236}">
                <a16:creationId xmlns:a16="http://schemas.microsoft.com/office/drawing/2014/main" id="{F71B1D4A-0D11-3689-AA31-A2D22FE0A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4275" y="0"/>
            <a:ext cx="4657725" cy="6858000"/>
          </a:xfrm>
          <a:prstGeom prst="rect">
            <a:avLst/>
          </a:prstGeom>
        </p:spPr>
      </p:pic>
    </p:spTree>
    <p:extLst>
      <p:ext uri="{BB962C8B-B14F-4D97-AF65-F5344CB8AC3E}">
        <p14:creationId xmlns:p14="http://schemas.microsoft.com/office/powerpoint/2010/main" val="131798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1E8FE-B34D-1A22-8824-E4F76914D49E}"/>
              </a:ext>
            </a:extLst>
          </p:cNvPr>
          <p:cNvSpPr>
            <a:spLocks noGrp="1"/>
          </p:cNvSpPr>
          <p:nvPr>
            <p:ph type="title"/>
          </p:nvPr>
        </p:nvSpPr>
        <p:spPr>
          <a:xfrm>
            <a:off x="1698171" y="365125"/>
            <a:ext cx="9655628" cy="1185001"/>
          </a:xfrm>
          <a:solidFill>
            <a:srgbClr val="2D3B5D"/>
          </a:solidFill>
        </p:spPr>
        <p:txBody>
          <a:bodyPr/>
          <a:lstStyle/>
          <a:p>
            <a:r>
              <a:rPr lang="en-AU" b="1" dirty="0">
                <a:solidFill>
                  <a:schemeClr val="bg1"/>
                </a:solidFill>
              </a:rPr>
              <a:t>Project Summary</a:t>
            </a:r>
          </a:p>
        </p:txBody>
      </p:sp>
      <p:sp>
        <p:nvSpPr>
          <p:cNvPr id="3" name="Content Placeholder 2">
            <a:extLst>
              <a:ext uri="{FF2B5EF4-FFF2-40B4-BE49-F238E27FC236}">
                <a16:creationId xmlns:a16="http://schemas.microsoft.com/office/drawing/2014/main" id="{94510CB0-F88E-D381-1DF1-7A4FF3488E6B}"/>
              </a:ext>
            </a:extLst>
          </p:cNvPr>
          <p:cNvSpPr>
            <a:spLocks noGrp="1"/>
          </p:cNvSpPr>
          <p:nvPr>
            <p:ph idx="1"/>
          </p:nvPr>
        </p:nvSpPr>
        <p:spPr/>
        <p:txBody>
          <a:bodyPr>
            <a:normAutofit fontScale="92500" lnSpcReduction="10000"/>
          </a:bodyPr>
          <a:lstStyle/>
          <a:p>
            <a:r>
              <a:rPr lang="en-AU" dirty="0"/>
              <a:t>The development of infrastructure to enable the expansion of the Derwent River Ferry Service is being progressed as a component of the Greater Hobart City Deal.</a:t>
            </a:r>
          </a:p>
          <a:p>
            <a:r>
              <a:rPr lang="en-AU" dirty="0"/>
              <a:t>Initial priority locations for new or upgraded terminals include Lindisfarne, </a:t>
            </a:r>
            <a:r>
              <a:rPr lang="en-AU" dirty="0" err="1"/>
              <a:t>Wilkinsons</a:t>
            </a:r>
            <a:r>
              <a:rPr lang="en-AU" dirty="0"/>
              <a:t> Point and Sandy Bay. </a:t>
            </a:r>
          </a:p>
          <a:p>
            <a:r>
              <a:rPr lang="en-AU" dirty="0"/>
              <a:t>Specific sites at each of these locations have been assessed against established criteria with Lindisfarne having two potential locations to consider – Lindisfarne Sailing Club and Natone Street. </a:t>
            </a:r>
          </a:p>
          <a:p>
            <a:r>
              <a:rPr lang="en-AU" dirty="0"/>
              <a:t>At Council’s meeting on 17 June 2024, Council endorsed consultation with the community on the two site options for a ferry terminal located in Lindisfarne. </a:t>
            </a:r>
          </a:p>
        </p:txBody>
      </p:sp>
    </p:spTree>
    <p:extLst>
      <p:ext uri="{BB962C8B-B14F-4D97-AF65-F5344CB8AC3E}">
        <p14:creationId xmlns:p14="http://schemas.microsoft.com/office/powerpoint/2010/main" val="3273495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D5068-D825-911E-EC94-34EBA1065AA6}"/>
              </a:ext>
            </a:extLst>
          </p:cNvPr>
          <p:cNvSpPr>
            <a:spLocks noGrp="1"/>
          </p:cNvSpPr>
          <p:nvPr>
            <p:ph type="title"/>
          </p:nvPr>
        </p:nvSpPr>
        <p:spPr>
          <a:solidFill>
            <a:srgbClr val="2D3B5D"/>
          </a:solidFill>
        </p:spPr>
        <p:txBody>
          <a:bodyPr/>
          <a:lstStyle/>
          <a:p>
            <a:r>
              <a:rPr lang="en-AU" b="1" dirty="0">
                <a:solidFill>
                  <a:schemeClr val="bg1"/>
                </a:solidFill>
              </a:rPr>
              <a:t>Lindisfarne ferry terminal proposed options for consultation</a:t>
            </a:r>
          </a:p>
        </p:txBody>
      </p:sp>
      <p:sp>
        <p:nvSpPr>
          <p:cNvPr id="3" name="Content Placeholder 2">
            <a:extLst>
              <a:ext uri="{FF2B5EF4-FFF2-40B4-BE49-F238E27FC236}">
                <a16:creationId xmlns:a16="http://schemas.microsoft.com/office/drawing/2014/main" id="{D86432E6-0AF3-3356-262F-447D66891A59}"/>
              </a:ext>
            </a:extLst>
          </p:cNvPr>
          <p:cNvSpPr>
            <a:spLocks noGrp="1"/>
          </p:cNvSpPr>
          <p:nvPr>
            <p:ph sz="half" idx="1"/>
          </p:nvPr>
        </p:nvSpPr>
        <p:spPr>
          <a:xfrm>
            <a:off x="1615736" y="1825625"/>
            <a:ext cx="4724104" cy="4351338"/>
          </a:xfrm>
        </p:spPr>
        <p:txBody>
          <a:bodyPr/>
          <a:lstStyle/>
          <a:p>
            <a:r>
              <a:rPr lang="en-AU" dirty="0"/>
              <a:t>Site 1: Lindisfarne Sailing Club</a:t>
            </a:r>
          </a:p>
        </p:txBody>
      </p:sp>
      <p:sp>
        <p:nvSpPr>
          <p:cNvPr id="4" name="Content Placeholder 3">
            <a:extLst>
              <a:ext uri="{FF2B5EF4-FFF2-40B4-BE49-F238E27FC236}">
                <a16:creationId xmlns:a16="http://schemas.microsoft.com/office/drawing/2014/main" id="{F2E69F89-898B-5AC3-6242-09D962647DC0}"/>
              </a:ext>
            </a:extLst>
          </p:cNvPr>
          <p:cNvSpPr>
            <a:spLocks noGrp="1"/>
          </p:cNvSpPr>
          <p:nvPr>
            <p:ph sz="half" idx="2"/>
          </p:nvPr>
        </p:nvSpPr>
        <p:spPr>
          <a:xfrm>
            <a:off x="6625046" y="1825625"/>
            <a:ext cx="5181600" cy="4351338"/>
          </a:xfrm>
        </p:spPr>
        <p:txBody>
          <a:bodyPr/>
          <a:lstStyle/>
          <a:p>
            <a:r>
              <a:rPr lang="en-AU" dirty="0"/>
              <a:t>Site 2: Natone Street</a:t>
            </a:r>
          </a:p>
        </p:txBody>
      </p:sp>
      <p:pic>
        <p:nvPicPr>
          <p:cNvPr id="10" name="Picture 9">
            <a:extLst>
              <a:ext uri="{FF2B5EF4-FFF2-40B4-BE49-F238E27FC236}">
                <a16:creationId xmlns:a16="http://schemas.microsoft.com/office/drawing/2014/main" id="{5671162E-1092-9E05-81A8-527DCF854E9D}"/>
              </a:ext>
            </a:extLst>
          </p:cNvPr>
          <p:cNvPicPr>
            <a:picLocks noChangeAspect="1"/>
          </p:cNvPicPr>
          <p:nvPr/>
        </p:nvPicPr>
        <p:blipFill>
          <a:blip r:embed="rId2"/>
          <a:stretch>
            <a:fillRect/>
          </a:stretch>
        </p:blipFill>
        <p:spPr>
          <a:xfrm>
            <a:off x="6689237" y="2499086"/>
            <a:ext cx="4724104" cy="4049232"/>
          </a:xfrm>
          <a:prstGeom prst="rect">
            <a:avLst/>
          </a:prstGeom>
        </p:spPr>
      </p:pic>
      <p:pic>
        <p:nvPicPr>
          <p:cNvPr id="12" name="Picture 11">
            <a:extLst>
              <a:ext uri="{FF2B5EF4-FFF2-40B4-BE49-F238E27FC236}">
                <a16:creationId xmlns:a16="http://schemas.microsoft.com/office/drawing/2014/main" id="{857855BD-20D1-7373-9986-6A0C6EBB1B86}"/>
              </a:ext>
            </a:extLst>
          </p:cNvPr>
          <p:cNvPicPr>
            <a:picLocks noChangeAspect="1"/>
          </p:cNvPicPr>
          <p:nvPr/>
        </p:nvPicPr>
        <p:blipFill>
          <a:blip r:embed="rId3"/>
          <a:stretch>
            <a:fillRect/>
          </a:stretch>
        </p:blipFill>
        <p:spPr>
          <a:xfrm>
            <a:off x="1647146" y="2507795"/>
            <a:ext cx="4756885" cy="4052500"/>
          </a:xfrm>
          <a:prstGeom prst="rect">
            <a:avLst/>
          </a:prstGeom>
        </p:spPr>
      </p:pic>
    </p:spTree>
    <p:extLst>
      <p:ext uri="{BB962C8B-B14F-4D97-AF65-F5344CB8AC3E}">
        <p14:creationId xmlns:p14="http://schemas.microsoft.com/office/powerpoint/2010/main" val="2987755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C86C1-E6B1-7EB7-9B42-8C01B998B9AE}"/>
              </a:ext>
            </a:extLst>
          </p:cNvPr>
          <p:cNvSpPr>
            <a:spLocks noGrp="1"/>
          </p:cNvSpPr>
          <p:nvPr>
            <p:ph type="title"/>
          </p:nvPr>
        </p:nvSpPr>
        <p:spPr>
          <a:solidFill>
            <a:srgbClr val="2D3B5D"/>
          </a:solidFill>
        </p:spPr>
        <p:txBody>
          <a:bodyPr/>
          <a:lstStyle/>
          <a:p>
            <a:r>
              <a:rPr lang="en-AU" b="1" dirty="0">
                <a:solidFill>
                  <a:schemeClr val="bg1"/>
                </a:solidFill>
              </a:rPr>
              <a:t>Consultation Methodology </a:t>
            </a:r>
          </a:p>
        </p:txBody>
      </p:sp>
      <p:sp>
        <p:nvSpPr>
          <p:cNvPr id="3" name="Content Placeholder 2">
            <a:extLst>
              <a:ext uri="{FF2B5EF4-FFF2-40B4-BE49-F238E27FC236}">
                <a16:creationId xmlns:a16="http://schemas.microsoft.com/office/drawing/2014/main" id="{861FDE6D-8A14-01FE-1A3A-EB910188F17C}"/>
              </a:ext>
            </a:extLst>
          </p:cNvPr>
          <p:cNvSpPr>
            <a:spLocks noGrp="1"/>
          </p:cNvSpPr>
          <p:nvPr>
            <p:ph idx="1"/>
          </p:nvPr>
        </p:nvSpPr>
        <p:spPr>
          <a:xfrm>
            <a:off x="1580224" y="1825625"/>
            <a:ext cx="9773576" cy="4667250"/>
          </a:xfrm>
        </p:spPr>
        <p:txBody>
          <a:bodyPr>
            <a:normAutofit/>
          </a:bodyPr>
          <a:lstStyle/>
          <a:p>
            <a:pPr marL="0" indent="0">
              <a:buNone/>
            </a:pPr>
            <a:r>
              <a:rPr lang="en-AU" dirty="0"/>
              <a:t>Consultation was open for four weeks from </a:t>
            </a:r>
            <a:r>
              <a:rPr lang="en-AU" i="1" dirty="0"/>
              <a:t>8 June to 16 July 2024.</a:t>
            </a:r>
            <a:r>
              <a:rPr lang="en-AU" dirty="0"/>
              <a:t> </a:t>
            </a:r>
          </a:p>
          <a:p>
            <a:pPr marL="0" indent="0">
              <a:buNone/>
            </a:pPr>
            <a:endParaRPr lang="en-AU" sz="1000" dirty="0"/>
          </a:p>
          <a:p>
            <a:pPr marL="0" indent="0">
              <a:buNone/>
            </a:pPr>
            <a:r>
              <a:rPr lang="en-AU" b="1" dirty="0"/>
              <a:t>Consultation approach:</a:t>
            </a:r>
          </a:p>
          <a:p>
            <a:r>
              <a:rPr lang="en-AU" dirty="0"/>
              <a:t>Your Say online Survey (also available in hard copy at council chambers).</a:t>
            </a:r>
          </a:p>
          <a:p>
            <a:r>
              <a:rPr lang="en-AU" dirty="0"/>
              <a:t>Online map tool to drop pins with ideas, comments or suggestions. </a:t>
            </a:r>
          </a:p>
          <a:p>
            <a:r>
              <a:rPr lang="en-AU" dirty="0"/>
              <a:t>Email a submission.</a:t>
            </a:r>
          </a:p>
          <a:p>
            <a:r>
              <a:rPr lang="en-AU" dirty="0"/>
              <a:t>Call and speak to an officer. </a:t>
            </a:r>
          </a:p>
          <a:p>
            <a:pPr marL="0" indent="0">
              <a:buNone/>
            </a:pPr>
            <a:endParaRPr lang="en-AU" dirty="0"/>
          </a:p>
        </p:txBody>
      </p:sp>
    </p:spTree>
    <p:extLst>
      <p:ext uri="{BB962C8B-B14F-4D97-AF65-F5344CB8AC3E}">
        <p14:creationId xmlns:p14="http://schemas.microsoft.com/office/powerpoint/2010/main" val="2773404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9ABCE-CD7F-0096-C078-33431D82B83B}"/>
              </a:ext>
            </a:extLst>
          </p:cNvPr>
          <p:cNvSpPr>
            <a:spLocks noGrp="1"/>
          </p:cNvSpPr>
          <p:nvPr>
            <p:ph type="title"/>
          </p:nvPr>
        </p:nvSpPr>
        <p:spPr>
          <a:solidFill>
            <a:srgbClr val="2D3B5D"/>
          </a:solidFill>
        </p:spPr>
        <p:txBody>
          <a:bodyPr/>
          <a:lstStyle/>
          <a:p>
            <a:r>
              <a:rPr lang="en-AU" b="1" dirty="0">
                <a:solidFill>
                  <a:schemeClr val="bg1"/>
                </a:solidFill>
              </a:rPr>
              <a:t>How we communicated</a:t>
            </a:r>
          </a:p>
        </p:txBody>
      </p:sp>
      <p:sp>
        <p:nvSpPr>
          <p:cNvPr id="3" name="Content Placeholder 2">
            <a:extLst>
              <a:ext uri="{FF2B5EF4-FFF2-40B4-BE49-F238E27FC236}">
                <a16:creationId xmlns:a16="http://schemas.microsoft.com/office/drawing/2014/main" id="{7F5ED53C-4834-518E-53B6-E8184BB89D6A}"/>
              </a:ext>
            </a:extLst>
          </p:cNvPr>
          <p:cNvSpPr>
            <a:spLocks noGrp="1"/>
          </p:cNvSpPr>
          <p:nvPr>
            <p:ph idx="1"/>
          </p:nvPr>
        </p:nvSpPr>
        <p:spPr/>
        <p:txBody>
          <a:bodyPr>
            <a:normAutofit fontScale="92500"/>
          </a:bodyPr>
          <a:lstStyle/>
          <a:p>
            <a:pPr marL="0" indent="0">
              <a:buNone/>
            </a:pPr>
            <a:r>
              <a:rPr lang="en-AU" dirty="0"/>
              <a:t>We adopted a range of different communication channels to reach as many people as possible about the opportunity to have their say.</a:t>
            </a:r>
          </a:p>
          <a:p>
            <a:r>
              <a:rPr lang="en-AU" dirty="0"/>
              <a:t>Council website banner to direct respondents to the Your Say page. </a:t>
            </a:r>
          </a:p>
          <a:p>
            <a:r>
              <a:rPr lang="en-AU" dirty="0"/>
              <a:t>Facebook posts throughout the consultation period. </a:t>
            </a:r>
          </a:p>
          <a:p>
            <a:r>
              <a:rPr lang="en-AU" dirty="0"/>
              <a:t>Eastern Shore Sun newspaper ad (delivered to every house in Clarence).</a:t>
            </a:r>
          </a:p>
          <a:p>
            <a:r>
              <a:rPr lang="en-AU" dirty="0"/>
              <a:t>Ongoing media interest throughout the consultation period with mentions on both radio and print media. </a:t>
            </a:r>
          </a:p>
          <a:p>
            <a:r>
              <a:rPr lang="en-AU" dirty="0"/>
              <a:t>Direct contact with key stakeholder groups, organisations and businesses. </a:t>
            </a:r>
          </a:p>
        </p:txBody>
      </p:sp>
    </p:spTree>
    <p:extLst>
      <p:ext uri="{BB962C8B-B14F-4D97-AF65-F5344CB8AC3E}">
        <p14:creationId xmlns:p14="http://schemas.microsoft.com/office/powerpoint/2010/main" val="2678954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65D0F-1CEF-935F-5308-7BDE3AAA2209}"/>
              </a:ext>
            </a:extLst>
          </p:cNvPr>
          <p:cNvSpPr>
            <a:spLocks noGrp="1"/>
          </p:cNvSpPr>
          <p:nvPr>
            <p:ph type="title"/>
          </p:nvPr>
        </p:nvSpPr>
        <p:spPr>
          <a:solidFill>
            <a:srgbClr val="2D3B5D"/>
          </a:solidFill>
        </p:spPr>
        <p:txBody>
          <a:bodyPr/>
          <a:lstStyle/>
          <a:p>
            <a:r>
              <a:rPr lang="en-AU" b="1" dirty="0">
                <a:solidFill>
                  <a:schemeClr val="bg1"/>
                </a:solidFill>
              </a:rPr>
              <a:t>Who we heard from</a:t>
            </a:r>
          </a:p>
        </p:txBody>
      </p:sp>
      <p:sp>
        <p:nvSpPr>
          <p:cNvPr id="3" name="Content Placeholder 2">
            <a:extLst>
              <a:ext uri="{FF2B5EF4-FFF2-40B4-BE49-F238E27FC236}">
                <a16:creationId xmlns:a16="http://schemas.microsoft.com/office/drawing/2014/main" id="{AD17C2BB-0576-5B4D-0D02-8F4418F6F4B9}"/>
              </a:ext>
            </a:extLst>
          </p:cNvPr>
          <p:cNvSpPr>
            <a:spLocks noGrp="1"/>
          </p:cNvSpPr>
          <p:nvPr>
            <p:ph sz="half" idx="1"/>
          </p:nvPr>
        </p:nvSpPr>
        <p:spPr>
          <a:xfrm>
            <a:off x="1615736" y="1825625"/>
            <a:ext cx="4404064" cy="4810306"/>
          </a:xfrm>
        </p:spPr>
        <p:txBody>
          <a:bodyPr>
            <a:normAutofit fontScale="92500" lnSpcReduction="20000"/>
          </a:bodyPr>
          <a:lstStyle/>
          <a:p>
            <a:pPr marL="0" indent="0">
              <a:buNone/>
            </a:pPr>
            <a:r>
              <a:rPr lang="en-AU" b="1" dirty="0"/>
              <a:t>Key statistics </a:t>
            </a:r>
          </a:p>
          <a:p>
            <a:pPr>
              <a:spcBef>
                <a:spcPts val="1800"/>
              </a:spcBef>
            </a:pPr>
            <a:r>
              <a:rPr lang="en-AU" dirty="0"/>
              <a:t>627 survey responses received.</a:t>
            </a:r>
          </a:p>
          <a:p>
            <a:pPr>
              <a:spcBef>
                <a:spcPts val="1800"/>
              </a:spcBef>
            </a:pPr>
            <a:r>
              <a:rPr lang="en-AU" sz="2800" dirty="0"/>
              <a:t>Total page visits was 2,890.</a:t>
            </a:r>
            <a:endParaRPr lang="en-AU" dirty="0"/>
          </a:p>
          <a:p>
            <a:pPr>
              <a:spcBef>
                <a:spcPts val="1800"/>
              </a:spcBef>
            </a:pPr>
            <a:r>
              <a:rPr lang="en-AU" dirty="0"/>
              <a:t>11 map pins submitted.</a:t>
            </a:r>
          </a:p>
          <a:p>
            <a:pPr>
              <a:spcBef>
                <a:spcPts val="1800"/>
              </a:spcBef>
            </a:pPr>
            <a:r>
              <a:rPr lang="en-AU" dirty="0"/>
              <a:t>55 email submissions received. </a:t>
            </a:r>
          </a:p>
          <a:p>
            <a:pPr>
              <a:spcBef>
                <a:spcPts val="1800"/>
              </a:spcBef>
            </a:pPr>
            <a:r>
              <a:rPr lang="en-AU" dirty="0"/>
              <a:t>93% of respondents live in Clarence.</a:t>
            </a:r>
          </a:p>
          <a:p>
            <a:pPr>
              <a:spcBef>
                <a:spcPts val="1800"/>
              </a:spcBef>
            </a:pPr>
            <a:r>
              <a:rPr lang="en-AU" dirty="0"/>
              <a:t>73% of respondents live in Lindisfarne, Geilston Bay and Rose Bay. </a:t>
            </a:r>
          </a:p>
        </p:txBody>
      </p:sp>
      <p:sp>
        <p:nvSpPr>
          <p:cNvPr id="7" name="Content Placeholder 6">
            <a:extLst>
              <a:ext uri="{FF2B5EF4-FFF2-40B4-BE49-F238E27FC236}">
                <a16:creationId xmlns:a16="http://schemas.microsoft.com/office/drawing/2014/main" id="{3525E93C-C14C-81B2-718B-7BBE01FD9CED}"/>
              </a:ext>
            </a:extLst>
          </p:cNvPr>
          <p:cNvSpPr>
            <a:spLocks noGrp="1"/>
          </p:cNvSpPr>
          <p:nvPr>
            <p:ph sz="half" idx="2"/>
          </p:nvPr>
        </p:nvSpPr>
        <p:spPr>
          <a:xfrm>
            <a:off x="6248398" y="1825625"/>
            <a:ext cx="5105401" cy="4810306"/>
          </a:xfrm>
        </p:spPr>
        <p:txBody>
          <a:bodyPr>
            <a:normAutofit fontScale="92500" lnSpcReduction="20000"/>
          </a:bodyPr>
          <a:lstStyle/>
          <a:p>
            <a:pPr marL="0" indent="0">
              <a:buFont typeface="Arial" panose="020B0604020202020204" pitchFamily="34" charset="0"/>
              <a:buNone/>
            </a:pPr>
            <a:r>
              <a:rPr lang="en-AU" b="1" dirty="0"/>
              <a:t>Key Statistics</a:t>
            </a:r>
          </a:p>
          <a:p>
            <a:pPr>
              <a:spcBef>
                <a:spcPts val="1800"/>
              </a:spcBef>
            </a:pPr>
            <a:r>
              <a:rPr lang="en-AU" dirty="0"/>
              <a:t>481 respondents lived withing 5km of the Lindisfarne Sailing Club Site.</a:t>
            </a:r>
          </a:p>
          <a:p>
            <a:pPr>
              <a:spcBef>
                <a:spcPts val="1800"/>
              </a:spcBef>
            </a:pPr>
            <a:r>
              <a:rPr lang="en-AU" dirty="0"/>
              <a:t>471 respondents lived within 5km of the Natone Street site. </a:t>
            </a:r>
          </a:p>
          <a:p>
            <a:pPr>
              <a:spcBef>
                <a:spcPts val="1800"/>
              </a:spcBef>
            </a:pPr>
            <a:r>
              <a:rPr lang="en-AU" dirty="0"/>
              <a:t>There was a good range of ages across the responses received. With 478 respondents aged between 20-69. </a:t>
            </a:r>
          </a:p>
          <a:p>
            <a:pPr>
              <a:spcBef>
                <a:spcPts val="1800"/>
              </a:spcBef>
            </a:pPr>
            <a:r>
              <a:rPr lang="en-AU" dirty="0"/>
              <a:t>Some responses received from those living outside of Clarence indicated that they have a mooring in the Bay.  </a:t>
            </a:r>
          </a:p>
        </p:txBody>
      </p:sp>
      <p:sp>
        <p:nvSpPr>
          <p:cNvPr id="6" name="Content Placeholder 2">
            <a:extLst>
              <a:ext uri="{FF2B5EF4-FFF2-40B4-BE49-F238E27FC236}">
                <a16:creationId xmlns:a16="http://schemas.microsoft.com/office/drawing/2014/main" id="{B3BBC79A-FA6A-5F23-8318-F62A3C373F76}"/>
              </a:ext>
            </a:extLst>
          </p:cNvPr>
          <p:cNvSpPr txBox="1">
            <a:spLocks/>
          </p:cNvSpPr>
          <p:nvPr/>
        </p:nvSpPr>
        <p:spPr>
          <a:xfrm>
            <a:off x="1580223" y="3429000"/>
            <a:ext cx="9773576" cy="3429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dirty="0"/>
          </a:p>
        </p:txBody>
      </p:sp>
    </p:spTree>
    <p:extLst>
      <p:ext uri="{BB962C8B-B14F-4D97-AF65-F5344CB8AC3E}">
        <p14:creationId xmlns:p14="http://schemas.microsoft.com/office/powerpoint/2010/main" val="1450107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075F6-C21F-E06E-7CBA-BCAD065F3C25}"/>
              </a:ext>
            </a:extLst>
          </p:cNvPr>
          <p:cNvSpPr>
            <a:spLocks noGrp="1"/>
          </p:cNvSpPr>
          <p:nvPr>
            <p:ph type="title"/>
          </p:nvPr>
        </p:nvSpPr>
        <p:spPr>
          <a:solidFill>
            <a:srgbClr val="2D3B5D"/>
          </a:solidFill>
        </p:spPr>
        <p:txBody>
          <a:bodyPr/>
          <a:lstStyle/>
          <a:p>
            <a:r>
              <a:rPr lang="en-AU" b="1" dirty="0">
                <a:solidFill>
                  <a:schemeClr val="bg1"/>
                </a:solidFill>
              </a:rPr>
              <a:t>Who we heard from – a snapshot of organisation email submissions</a:t>
            </a:r>
          </a:p>
        </p:txBody>
      </p:sp>
      <p:sp>
        <p:nvSpPr>
          <p:cNvPr id="3" name="Content Placeholder 2">
            <a:extLst>
              <a:ext uri="{FF2B5EF4-FFF2-40B4-BE49-F238E27FC236}">
                <a16:creationId xmlns:a16="http://schemas.microsoft.com/office/drawing/2014/main" id="{29FC4694-E09A-DD51-FE97-F0A59E48C930}"/>
              </a:ext>
            </a:extLst>
          </p:cNvPr>
          <p:cNvSpPr>
            <a:spLocks noGrp="1"/>
          </p:cNvSpPr>
          <p:nvPr>
            <p:ph idx="1"/>
          </p:nvPr>
        </p:nvSpPr>
        <p:spPr/>
        <p:txBody>
          <a:bodyPr>
            <a:normAutofit/>
          </a:bodyPr>
          <a:lstStyle/>
          <a:p>
            <a:pPr>
              <a:spcBef>
                <a:spcPts val="1800"/>
              </a:spcBef>
            </a:pPr>
            <a:r>
              <a:rPr lang="en-AU" dirty="0" err="1"/>
              <a:t>Incat</a:t>
            </a:r>
            <a:endParaRPr lang="en-AU" dirty="0"/>
          </a:p>
          <a:p>
            <a:r>
              <a:rPr lang="en-AU" dirty="0"/>
              <a:t>Bicycle Network Tasmania</a:t>
            </a:r>
          </a:p>
          <a:p>
            <a:r>
              <a:rPr lang="en-AU" dirty="0"/>
              <a:t>Crew Fitness</a:t>
            </a:r>
          </a:p>
          <a:p>
            <a:r>
              <a:rPr lang="en-AU" dirty="0"/>
              <a:t>Motor Yacht Club of Tasmania</a:t>
            </a:r>
          </a:p>
          <a:p>
            <a:r>
              <a:rPr lang="en-AU" dirty="0"/>
              <a:t>Derwent Storms Dragon Boat Club</a:t>
            </a:r>
          </a:p>
          <a:p>
            <a:r>
              <a:rPr lang="en-AU" dirty="0"/>
              <a:t>Lindisfarne Bay Boat Yard</a:t>
            </a:r>
          </a:p>
          <a:p>
            <a:r>
              <a:rPr lang="en-AU" dirty="0"/>
              <a:t>Dr Rosalie Woodruff MP, Leader of the </a:t>
            </a:r>
            <a:r>
              <a:rPr lang="en-AU"/>
              <a:t>Tasmanian Greens</a:t>
            </a:r>
            <a:endParaRPr lang="en-AU" dirty="0"/>
          </a:p>
          <a:p>
            <a:r>
              <a:rPr lang="en-AU" dirty="0"/>
              <a:t>Residents and community members</a:t>
            </a:r>
          </a:p>
          <a:p>
            <a:endParaRPr lang="en-AU" dirty="0"/>
          </a:p>
        </p:txBody>
      </p:sp>
    </p:spTree>
    <p:extLst>
      <p:ext uri="{BB962C8B-B14F-4D97-AF65-F5344CB8AC3E}">
        <p14:creationId xmlns:p14="http://schemas.microsoft.com/office/powerpoint/2010/main" val="2822071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77B0-CDBB-1822-27FD-785417FA68C8}"/>
              </a:ext>
            </a:extLst>
          </p:cNvPr>
          <p:cNvSpPr>
            <a:spLocks noGrp="1"/>
          </p:cNvSpPr>
          <p:nvPr>
            <p:ph type="title"/>
          </p:nvPr>
        </p:nvSpPr>
        <p:spPr>
          <a:solidFill>
            <a:srgbClr val="2D3B5D"/>
          </a:solidFill>
        </p:spPr>
        <p:txBody>
          <a:bodyPr/>
          <a:lstStyle/>
          <a:p>
            <a:r>
              <a:rPr lang="en-AU" b="1" dirty="0">
                <a:solidFill>
                  <a:schemeClr val="bg1"/>
                </a:solidFill>
              </a:rPr>
              <a:t>What we heard about commuter behaviour</a:t>
            </a:r>
          </a:p>
        </p:txBody>
      </p:sp>
      <p:sp>
        <p:nvSpPr>
          <p:cNvPr id="3" name="Content Placeholder 2">
            <a:extLst>
              <a:ext uri="{FF2B5EF4-FFF2-40B4-BE49-F238E27FC236}">
                <a16:creationId xmlns:a16="http://schemas.microsoft.com/office/drawing/2014/main" id="{58FD1A01-9B5E-4B26-2BD9-9237124CEDCE}"/>
              </a:ext>
            </a:extLst>
          </p:cNvPr>
          <p:cNvSpPr>
            <a:spLocks noGrp="1"/>
          </p:cNvSpPr>
          <p:nvPr>
            <p:ph idx="1"/>
          </p:nvPr>
        </p:nvSpPr>
        <p:spPr>
          <a:xfrm>
            <a:off x="1580224" y="1825624"/>
            <a:ext cx="9773576" cy="4914809"/>
          </a:xfrm>
        </p:spPr>
        <p:txBody>
          <a:bodyPr>
            <a:normAutofit fontScale="92500" lnSpcReduction="10000"/>
          </a:bodyPr>
          <a:lstStyle/>
          <a:p>
            <a:r>
              <a:rPr lang="en-AU" dirty="0"/>
              <a:t>83% of respondents confirmed they travel at least once a week or more into Hobart CBD. </a:t>
            </a:r>
          </a:p>
          <a:p>
            <a:r>
              <a:rPr lang="en-AU" dirty="0"/>
              <a:t>68% of travel to Hobart CBD is via car. With 24% catching public transport (bus or Bellerive Ferry).</a:t>
            </a:r>
          </a:p>
          <a:p>
            <a:r>
              <a:rPr lang="en-AU" dirty="0"/>
              <a:t>7 in 10 respondents expect they would use a ferry from a location in Lindisfarne. </a:t>
            </a:r>
          </a:p>
          <a:p>
            <a:r>
              <a:rPr lang="en-AU" dirty="0"/>
              <a:t>6 in 10 respondents expect to use the Lindisfarne ferry at least once a week or more.  </a:t>
            </a:r>
          </a:p>
          <a:p>
            <a:r>
              <a:rPr lang="en-AU" dirty="0"/>
              <a:t>Nearly 7 in 10 respondents would prefer to access the Lindisfarne ferry without using a car. With 49% preferring to walk, ride or use a scooter as the preferred method of travel to the ferry.  </a:t>
            </a:r>
          </a:p>
          <a:p>
            <a:r>
              <a:rPr lang="en-AU" dirty="0"/>
              <a:t>Only 3 in 10 respondents would use a car to travel to the Lindisfarne ferry.</a:t>
            </a:r>
          </a:p>
        </p:txBody>
      </p:sp>
    </p:spTree>
    <p:extLst>
      <p:ext uri="{BB962C8B-B14F-4D97-AF65-F5344CB8AC3E}">
        <p14:creationId xmlns:p14="http://schemas.microsoft.com/office/powerpoint/2010/main" val="3609413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7CF4C-0064-B0A0-CAE6-FF37590266DE}"/>
              </a:ext>
            </a:extLst>
          </p:cNvPr>
          <p:cNvSpPr>
            <a:spLocks noGrp="1"/>
          </p:cNvSpPr>
          <p:nvPr>
            <p:ph type="title"/>
          </p:nvPr>
        </p:nvSpPr>
        <p:spPr>
          <a:solidFill>
            <a:srgbClr val="2D3B5D"/>
          </a:solidFill>
        </p:spPr>
        <p:txBody>
          <a:bodyPr/>
          <a:lstStyle/>
          <a:p>
            <a:r>
              <a:rPr lang="en-AU" b="1" dirty="0">
                <a:solidFill>
                  <a:schemeClr val="bg1"/>
                </a:solidFill>
              </a:rPr>
              <a:t>What we heard about the two proposed sites</a:t>
            </a:r>
          </a:p>
        </p:txBody>
      </p:sp>
      <p:sp>
        <p:nvSpPr>
          <p:cNvPr id="3" name="Content Placeholder 2">
            <a:extLst>
              <a:ext uri="{FF2B5EF4-FFF2-40B4-BE49-F238E27FC236}">
                <a16:creationId xmlns:a16="http://schemas.microsoft.com/office/drawing/2014/main" id="{A18A0000-673F-6765-8CB2-0DCFF9438CFE}"/>
              </a:ext>
            </a:extLst>
          </p:cNvPr>
          <p:cNvSpPr>
            <a:spLocks noGrp="1"/>
          </p:cNvSpPr>
          <p:nvPr>
            <p:ph idx="1"/>
          </p:nvPr>
        </p:nvSpPr>
        <p:spPr>
          <a:xfrm>
            <a:off x="1580224" y="1825624"/>
            <a:ext cx="9773576" cy="4967061"/>
          </a:xfrm>
        </p:spPr>
        <p:txBody>
          <a:bodyPr>
            <a:normAutofit fontScale="92500" lnSpcReduction="20000"/>
          </a:bodyPr>
          <a:lstStyle/>
          <a:p>
            <a:r>
              <a:rPr lang="en-AU" dirty="0"/>
              <a:t>65 % of respondents agree that Natone Street is a good site for the ferry terminal. </a:t>
            </a:r>
          </a:p>
          <a:p>
            <a:r>
              <a:rPr lang="en-AU" dirty="0"/>
              <a:t>46% of respondents agree that the Lindisfarne Sailing Club location is a good site for the ferry terminal. </a:t>
            </a:r>
          </a:p>
          <a:p>
            <a:r>
              <a:rPr lang="en-AU" dirty="0"/>
              <a:t>47% of respondents said they would use the Natone Street site.</a:t>
            </a:r>
          </a:p>
          <a:p>
            <a:r>
              <a:rPr lang="en-AU" dirty="0"/>
              <a:t>35% of respondents said they would use the Lindisfarne Sailing Club Site. </a:t>
            </a:r>
          </a:p>
          <a:p>
            <a:r>
              <a:rPr lang="en-AU" dirty="0"/>
              <a:t>18% of respondents were unsure or would use either site. </a:t>
            </a:r>
          </a:p>
          <a:p>
            <a:r>
              <a:rPr lang="en-AU" dirty="0"/>
              <a:t>Of the respondents that said they would most likely use the ferry, the split between the two sites in terms of preference is equal at 43%each. </a:t>
            </a:r>
          </a:p>
          <a:p>
            <a:r>
              <a:rPr lang="en-AU" dirty="0"/>
              <a:t>Residents who were unsure or not likely to use the ferry had a clear preference for the Natone Street site. </a:t>
            </a:r>
          </a:p>
        </p:txBody>
      </p:sp>
    </p:spTree>
    <p:extLst>
      <p:ext uri="{BB962C8B-B14F-4D97-AF65-F5344CB8AC3E}">
        <p14:creationId xmlns:p14="http://schemas.microsoft.com/office/powerpoint/2010/main" val="395414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66FBA-00E9-4160-B3D4-1F32E3A4D96C}"/>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27560F6E-F777-D479-B5BF-7B5637CF625B}"/>
              </a:ext>
            </a:extLst>
          </p:cNvPr>
          <p:cNvSpPr>
            <a:spLocks noGrp="1"/>
          </p:cNvSpPr>
          <p:nvPr>
            <p:ph sz="half" idx="1"/>
          </p:nvPr>
        </p:nvSpPr>
        <p:spPr>
          <a:xfrm>
            <a:off x="1615736" y="1825624"/>
            <a:ext cx="4480264" cy="4967061"/>
          </a:xfrm>
        </p:spPr>
        <p:txBody>
          <a:bodyPr>
            <a:normAutofit fontScale="92500" lnSpcReduction="20000"/>
          </a:bodyPr>
          <a:lstStyle/>
          <a:p>
            <a:r>
              <a:rPr lang="en-AU" dirty="0"/>
              <a:t>Central site, close to shops and Village. </a:t>
            </a:r>
          </a:p>
          <a:p>
            <a:r>
              <a:rPr lang="en-AU" dirty="0"/>
              <a:t>Less exposed. Calmer waters and more shelter.</a:t>
            </a:r>
          </a:p>
          <a:p>
            <a:r>
              <a:rPr lang="en-AU" dirty="0"/>
              <a:t>Better connection with existing bike paths and bus stops. </a:t>
            </a:r>
          </a:p>
          <a:p>
            <a:r>
              <a:rPr lang="en-AU" dirty="0"/>
              <a:t>Feeling of a safer spot, that is well lit at night.</a:t>
            </a:r>
          </a:p>
          <a:p>
            <a:r>
              <a:rPr lang="en-AU" dirty="0"/>
              <a:t>Established infrastructure so cheaper to build. </a:t>
            </a:r>
          </a:p>
          <a:p>
            <a:r>
              <a:rPr lang="en-AU" dirty="0"/>
              <a:t>Close to retirement village giving residents easy access to Hobart CBD.</a:t>
            </a:r>
          </a:p>
        </p:txBody>
      </p:sp>
      <p:sp>
        <p:nvSpPr>
          <p:cNvPr id="4" name="Content Placeholder 3">
            <a:extLst>
              <a:ext uri="{FF2B5EF4-FFF2-40B4-BE49-F238E27FC236}">
                <a16:creationId xmlns:a16="http://schemas.microsoft.com/office/drawing/2014/main" id="{245370E5-ACB2-3784-88BB-657DB2B0DDDB}"/>
              </a:ext>
            </a:extLst>
          </p:cNvPr>
          <p:cNvSpPr>
            <a:spLocks noGrp="1"/>
          </p:cNvSpPr>
          <p:nvPr>
            <p:ph sz="half" idx="2"/>
          </p:nvPr>
        </p:nvSpPr>
        <p:spPr>
          <a:xfrm>
            <a:off x="6348548" y="1825625"/>
            <a:ext cx="5005251" cy="4351338"/>
          </a:xfrm>
        </p:spPr>
        <p:txBody>
          <a:bodyPr>
            <a:normAutofit fontScale="92500" lnSpcReduction="20000"/>
          </a:bodyPr>
          <a:lstStyle/>
          <a:p>
            <a:r>
              <a:rPr lang="en-AU" dirty="0"/>
              <a:t>Good easy access. </a:t>
            </a:r>
          </a:p>
          <a:p>
            <a:r>
              <a:rPr lang="en-AU" dirty="0"/>
              <a:t>Larger catchment surrounding the site. </a:t>
            </a:r>
          </a:p>
          <a:p>
            <a:r>
              <a:rPr lang="en-AU" dirty="0"/>
              <a:t>Will benefit the sailing club with community facilities on a site that needs upgrading. </a:t>
            </a:r>
          </a:p>
          <a:p>
            <a:r>
              <a:rPr lang="en-AU" dirty="0"/>
              <a:t>Better for visitors.</a:t>
            </a:r>
          </a:p>
          <a:p>
            <a:r>
              <a:rPr lang="en-AU" dirty="0"/>
              <a:t>Easier access for Geilston Bay and Rose Bay residents. </a:t>
            </a:r>
          </a:p>
          <a:p>
            <a:r>
              <a:rPr lang="en-AU" dirty="0"/>
              <a:t>Pier is a good location for a café or restaurant. </a:t>
            </a:r>
          </a:p>
          <a:p>
            <a:r>
              <a:rPr lang="en-AU" dirty="0"/>
              <a:t>Carparking available.</a:t>
            </a:r>
          </a:p>
        </p:txBody>
      </p:sp>
      <p:sp>
        <p:nvSpPr>
          <p:cNvPr id="5" name="Title 1">
            <a:extLst>
              <a:ext uri="{FF2B5EF4-FFF2-40B4-BE49-F238E27FC236}">
                <a16:creationId xmlns:a16="http://schemas.microsoft.com/office/drawing/2014/main" id="{0848B36B-FD4F-7278-70B2-849C84540018}"/>
              </a:ext>
            </a:extLst>
          </p:cNvPr>
          <p:cNvSpPr txBox="1">
            <a:spLocks/>
          </p:cNvSpPr>
          <p:nvPr/>
        </p:nvSpPr>
        <p:spPr>
          <a:xfrm>
            <a:off x="1616075" y="365125"/>
            <a:ext cx="9737725" cy="1325563"/>
          </a:xfrm>
          <a:prstGeom prst="rect">
            <a:avLst/>
          </a:prstGeom>
          <a:solidFill>
            <a:srgbClr val="2D3B5D"/>
          </a:solid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b="1" dirty="0">
                <a:solidFill>
                  <a:schemeClr val="bg1"/>
                </a:solidFill>
              </a:rPr>
              <a:t>Key positive themes for Lindisfarne Sailing Club as the preferred site for the ferry terminal</a:t>
            </a:r>
          </a:p>
        </p:txBody>
      </p:sp>
    </p:spTree>
    <p:extLst>
      <p:ext uri="{BB962C8B-B14F-4D97-AF65-F5344CB8AC3E}">
        <p14:creationId xmlns:p14="http://schemas.microsoft.com/office/powerpoint/2010/main" val="1611350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EAF983-8397-A332-287A-452DD91E832B}"/>
              </a:ext>
            </a:extLst>
          </p:cNvPr>
          <p:cNvSpPr>
            <a:spLocks noGrp="1"/>
          </p:cNvSpPr>
          <p:nvPr>
            <p:ph sz="half" idx="1"/>
          </p:nvPr>
        </p:nvSpPr>
        <p:spPr>
          <a:xfrm>
            <a:off x="1616074" y="1825625"/>
            <a:ext cx="4610555" cy="4351338"/>
          </a:xfrm>
        </p:spPr>
        <p:txBody>
          <a:bodyPr>
            <a:normAutofit fontScale="85000" lnSpcReduction="10000"/>
          </a:bodyPr>
          <a:lstStyle/>
          <a:p>
            <a:r>
              <a:rPr lang="en-AU" dirty="0"/>
              <a:t>Less impact on existing water users. </a:t>
            </a:r>
          </a:p>
          <a:p>
            <a:r>
              <a:rPr lang="en-AU" dirty="0"/>
              <a:t>Easier turning circle for ferry. </a:t>
            </a:r>
          </a:p>
          <a:p>
            <a:r>
              <a:rPr lang="en-AU" dirty="0"/>
              <a:t>No moorings nearby. </a:t>
            </a:r>
          </a:p>
          <a:p>
            <a:r>
              <a:rPr lang="en-AU" dirty="0"/>
              <a:t>Faster trip between destinations. </a:t>
            </a:r>
          </a:p>
          <a:p>
            <a:r>
              <a:rPr lang="en-AU" dirty="0"/>
              <a:t>More car parking potentially available. </a:t>
            </a:r>
          </a:p>
          <a:p>
            <a:r>
              <a:rPr lang="en-AU" dirty="0"/>
              <a:t>Blank site allowing for more options. </a:t>
            </a:r>
          </a:p>
          <a:p>
            <a:r>
              <a:rPr lang="en-AU" dirty="0"/>
              <a:t>Easier access to closer residential area and use of the ferry.</a:t>
            </a:r>
          </a:p>
        </p:txBody>
      </p:sp>
      <p:sp>
        <p:nvSpPr>
          <p:cNvPr id="4" name="Content Placeholder 3">
            <a:extLst>
              <a:ext uri="{FF2B5EF4-FFF2-40B4-BE49-F238E27FC236}">
                <a16:creationId xmlns:a16="http://schemas.microsoft.com/office/drawing/2014/main" id="{8BFDA6BE-F652-7C22-A4D9-1AE9671838A0}"/>
              </a:ext>
            </a:extLst>
          </p:cNvPr>
          <p:cNvSpPr>
            <a:spLocks noGrp="1"/>
          </p:cNvSpPr>
          <p:nvPr>
            <p:ph sz="half" idx="2"/>
          </p:nvPr>
        </p:nvSpPr>
        <p:spPr>
          <a:xfrm>
            <a:off x="6592388" y="1825625"/>
            <a:ext cx="4761411" cy="4351338"/>
          </a:xfrm>
        </p:spPr>
        <p:txBody>
          <a:bodyPr>
            <a:normAutofit fontScale="85000" lnSpcReduction="10000"/>
          </a:bodyPr>
          <a:lstStyle/>
          <a:p>
            <a:r>
              <a:rPr lang="en-AU" dirty="0"/>
              <a:t>Away from busy Village. </a:t>
            </a:r>
          </a:p>
          <a:p>
            <a:r>
              <a:rPr lang="en-AU" dirty="0"/>
              <a:t>Space for buses and drop off areas. </a:t>
            </a:r>
          </a:p>
          <a:p>
            <a:r>
              <a:rPr lang="en-AU" dirty="0"/>
              <a:t>Closer for Geilston Bay residents to access ferry terminal. </a:t>
            </a:r>
          </a:p>
          <a:p>
            <a:r>
              <a:rPr lang="en-AU" dirty="0"/>
              <a:t>Less impact on residence. </a:t>
            </a:r>
          </a:p>
          <a:p>
            <a:r>
              <a:rPr lang="en-AU" dirty="0"/>
              <a:t>Wont impact on the sailing club and its activities in the Bay. </a:t>
            </a:r>
          </a:p>
          <a:p>
            <a:r>
              <a:rPr lang="en-AU" dirty="0"/>
              <a:t>Improved connection for walkers and bike users. </a:t>
            </a:r>
          </a:p>
          <a:p>
            <a:r>
              <a:rPr lang="en-AU" dirty="0"/>
              <a:t>May create more investment in the local play park adjacent to the site. </a:t>
            </a:r>
          </a:p>
        </p:txBody>
      </p:sp>
      <p:sp>
        <p:nvSpPr>
          <p:cNvPr id="5" name="Title 1">
            <a:extLst>
              <a:ext uri="{FF2B5EF4-FFF2-40B4-BE49-F238E27FC236}">
                <a16:creationId xmlns:a16="http://schemas.microsoft.com/office/drawing/2014/main" id="{1FF0437D-30CD-2747-BAE8-D443D124D9CF}"/>
              </a:ext>
            </a:extLst>
          </p:cNvPr>
          <p:cNvSpPr>
            <a:spLocks noGrp="1"/>
          </p:cNvSpPr>
          <p:nvPr>
            <p:ph type="title"/>
          </p:nvPr>
        </p:nvSpPr>
        <p:spPr>
          <a:xfrm>
            <a:off x="1616075" y="365125"/>
            <a:ext cx="9737725" cy="1325563"/>
          </a:xfrm>
          <a:solidFill>
            <a:srgbClr val="2D3B5D"/>
          </a:solidFill>
        </p:spPr>
        <p:txBody>
          <a:bodyPr/>
          <a:lstStyle/>
          <a:p>
            <a:r>
              <a:rPr lang="en-AU" b="1" dirty="0">
                <a:solidFill>
                  <a:schemeClr val="bg1"/>
                </a:solidFill>
              </a:rPr>
              <a:t>Key positive themes for Natone Street as the preferred site for the ferry terminal</a:t>
            </a:r>
          </a:p>
        </p:txBody>
      </p:sp>
    </p:spTree>
    <p:extLst>
      <p:ext uri="{BB962C8B-B14F-4D97-AF65-F5344CB8AC3E}">
        <p14:creationId xmlns:p14="http://schemas.microsoft.com/office/powerpoint/2010/main" val="3745094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CD147-20C1-9D5A-6481-6E1484576C12}"/>
              </a:ext>
            </a:extLst>
          </p:cNvPr>
          <p:cNvSpPr>
            <a:spLocks noGrp="1"/>
          </p:cNvSpPr>
          <p:nvPr>
            <p:ph type="title"/>
          </p:nvPr>
        </p:nvSpPr>
        <p:spPr>
          <a:solidFill>
            <a:srgbClr val="2D3B5D"/>
          </a:solidFill>
        </p:spPr>
        <p:txBody>
          <a:bodyPr>
            <a:normAutofit fontScale="90000"/>
          </a:bodyPr>
          <a:lstStyle/>
          <a:p>
            <a:r>
              <a:rPr lang="en-AU" b="1" dirty="0">
                <a:solidFill>
                  <a:schemeClr val="bg1"/>
                </a:solidFill>
              </a:rPr>
              <a:t>Key negative themes for Lindisfarne Sailing Club as the preferred site for the ferry terminal</a:t>
            </a:r>
          </a:p>
        </p:txBody>
      </p:sp>
      <p:sp>
        <p:nvSpPr>
          <p:cNvPr id="4" name="Content Placeholder 3">
            <a:extLst>
              <a:ext uri="{FF2B5EF4-FFF2-40B4-BE49-F238E27FC236}">
                <a16:creationId xmlns:a16="http://schemas.microsoft.com/office/drawing/2014/main" id="{0838E9EE-ABFE-C2F6-6180-7F0718D13603}"/>
              </a:ext>
            </a:extLst>
          </p:cNvPr>
          <p:cNvSpPr>
            <a:spLocks noGrp="1"/>
          </p:cNvSpPr>
          <p:nvPr>
            <p:ph sz="half" idx="1"/>
          </p:nvPr>
        </p:nvSpPr>
        <p:spPr>
          <a:xfrm>
            <a:off x="1615736" y="1859026"/>
            <a:ext cx="4404064" cy="4785614"/>
          </a:xfrm>
        </p:spPr>
        <p:txBody>
          <a:bodyPr>
            <a:normAutofit fontScale="92500" lnSpcReduction="10000"/>
          </a:bodyPr>
          <a:lstStyle/>
          <a:p>
            <a:r>
              <a:rPr lang="en-AU" dirty="0"/>
              <a:t>Existing users of the Lindisfarne Bay will be impacted.</a:t>
            </a:r>
          </a:p>
          <a:p>
            <a:r>
              <a:rPr lang="en-AU" dirty="0"/>
              <a:t>Wash from the ferry and safety concerns for users in the Bay. </a:t>
            </a:r>
          </a:p>
          <a:p>
            <a:r>
              <a:rPr lang="en-AU" dirty="0"/>
              <a:t>Parking concerns.</a:t>
            </a:r>
          </a:p>
          <a:p>
            <a:r>
              <a:rPr lang="en-AU" dirty="0"/>
              <a:t>Increased traffic congestion. </a:t>
            </a:r>
          </a:p>
          <a:p>
            <a:r>
              <a:rPr lang="en-AU" dirty="0"/>
              <a:t>Slower ferry trip.</a:t>
            </a:r>
          </a:p>
          <a:p>
            <a:r>
              <a:rPr lang="en-AU" dirty="0"/>
              <a:t>Sailing club activities will be impacted. Could displace the Sailing club. </a:t>
            </a:r>
          </a:p>
        </p:txBody>
      </p:sp>
      <p:sp>
        <p:nvSpPr>
          <p:cNvPr id="5" name="Content Placeholder 4">
            <a:extLst>
              <a:ext uri="{FF2B5EF4-FFF2-40B4-BE49-F238E27FC236}">
                <a16:creationId xmlns:a16="http://schemas.microsoft.com/office/drawing/2014/main" id="{D031747E-AD6D-2E8C-BA8A-2B1C2A833DE8}"/>
              </a:ext>
            </a:extLst>
          </p:cNvPr>
          <p:cNvSpPr>
            <a:spLocks noGrp="1"/>
          </p:cNvSpPr>
          <p:nvPr>
            <p:ph sz="half" idx="2"/>
          </p:nvPr>
        </p:nvSpPr>
        <p:spPr>
          <a:xfrm>
            <a:off x="6629400" y="1825625"/>
            <a:ext cx="4724400" cy="4785614"/>
          </a:xfrm>
        </p:spPr>
        <p:txBody>
          <a:bodyPr>
            <a:normAutofit fontScale="92500" lnSpcReduction="10000"/>
          </a:bodyPr>
          <a:lstStyle/>
          <a:p>
            <a:r>
              <a:rPr lang="en-AU" dirty="0"/>
              <a:t>Concern over bus connections and if there is space for a bus stop near the terminal. </a:t>
            </a:r>
          </a:p>
          <a:p>
            <a:r>
              <a:rPr lang="en-AU" dirty="0"/>
              <a:t>Concern over connections and access to this site. </a:t>
            </a:r>
          </a:p>
          <a:p>
            <a:r>
              <a:rPr lang="en-AU" dirty="0"/>
              <a:t>Impact on local residents.</a:t>
            </a:r>
          </a:p>
          <a:p>
            <a:r>
              <a:rPr lang="en-AU" dirty="0"/>
              <a:t>Impact on local wildlife.</a:t>
            </a:r>
          </a:p>
          <a:p>
            <a:r>
              <a:rPr lang="en-AU" dirty="0"/>
              <a:t>Concern that Lindisfarne has an older demographic that will not use the ferry service. </a:t>
            </a:r>
          </a:p>
          <a:p>
            <a:r>
              <a:rPr lang="en-AU" dirty="0"/>
              <a:t>Generally not a good site. </a:t>
            </a:r>
          </a:p>
        </p:txBody>
      </p:sp>
    </p:spTree>
    <p:extLst>
      <p:ext uri="{BB962C8B-B14F-4D97-AF65-F5344CB8AC3E}">
        <p14:creationId xmlns:p14="http://schemas.microsoft.com/office/powerpoint/2010/main" val="4226675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CD147-20C1-9D5A-6481-6E1484576C12}"/>
              </a:ext>
            </a:extLst>
          </p:cNvPr>
          <p:cNvSpPr>
            <a:spLocks noGrp="1"/>
          </p:cNvSpPr>
          <p:nvPr>
            <p:ph type="title"/>
          </p:nvPr>
        </p:nvSpPr>
        <p:spPr>
          <a:solidFill>
            <a:srgbClr val="2D3B5D"/>
          </a:solidFill>
        </p:spPr>
        <p:txBody>
          <a:bodyPr/>
          <a:lstStyle/>
          <a:p>
            <a:r>
              <a:rPr lang="en-AU" b="1" dirty="0">
                <a:solidFill>
                  <a:schemeClr val="bg1"/>
                </a:solidFill>
              </a:rPr>
              <a:t>Key negative themes for Natone Street as the preferred site for the ferry terminal</a:t>
            </a:r>
          </a:p>
        </p:txBody>
      </p:sp>
      <p:sp>
        <p:nvSpPr>
          <p:cNvPr id="4" name="Content Placeholder 3">
            <a:extLst>
              <a:ext uri="{FF2B5EF4-FFF2-40B4-BE49-F238E27FC236}">
                <a16:creationId xmlns:a16="http://schemas.microsoft.com/office/drawing/2014/main" id="{0838E9EE-ABFE-C2F6-6180-7F0718D13603}"/>
              </a:ext>
            </a:extLst>
          </p:cNvPr>
          <p:cNvSpPr>
            <a:spLocks noGrp="1"/>
          </p:cNvSpPr>
          <p:nvPr>
            <p:ph sz="half" idx="1"/>
          </p:nvPr>
        </p:nvSpPr>
        <p:spPr>
          <a:xfrm>
            <a:off x="1615736" y="1859026"/>
            <a:ext cx="4404064" cy="4785614"/>
          </a:xfrm>
        </p:spPr>
        <p:txBody>
          <a:bodyPr>
            <a:normAutofit fontScale="92500" lnSpcReduction="20000"/>
          </a:bodyPr>
          <a:lstStyle/>
          <a:p>
            <a:r>
              <a:rPr lang="en-AU" dirty="0"/>
              <a:t>More people will drive to this location.</a:t>
            </a:r>
          </a:p>
          <a:p>
            <a:r>
              <a:rPr lang="en-AU" dirty="0"/>
              <a:t>More parking will be needed.</a:t>
            </a:r>
          </a:p>
          <a:p>
            <a:r>
              <a:rPr lang="en-AU" dirty="0"/>
              <a:t>Too exposed.</a:t>
            </a:r>
          </a:p>
          <a:p>
            <a:r>
              <a:rPr lang="en-AU" dirty="0"/>
              <a:t>No current infrastructure.</a:t>
            </a:r>
          </a:p>
          <a:p>
            <a:r>
              <a:rPr lang="en-AU" dirty="0"/>
              <a:t>Less central location. Further from shops.</a:t>
            </a:r>
          </a:p>
          <a:p>
            <a:r>
              <a:rPr lang="en-AU" dirty="0"/>
              <a:t>Isolated. Feeling of site being less safe at night.</a:t>
            </a:r>
          </a:p>
          <a:p>
            <a:r>
              <a:rPr lang="en-AU" dirty="0"/>
              <a:t>No existing infrastructure. It will cost more to build. </a:t>
            </a:r>
          </a:p>
        </p:txBody>
      </p:sp>
      <p:sp>
        <p:nvSpPr>
          <p:cNvPr id="5" name="Content Placeholder 4">
            <a:extLst>
              <a:ext uri="{FF2B5EF4-FFF2-40B4-BE49-F238E27FC236}">
                <a16:creationId xmlns:a16="http://schemas.microsoft.com/office/drawing/2014/main" id="{D031747E-AD6D-2E8C-BA8A-2B1C2A833DE8}"/>
              </a:ext>
            </a:extLst>
          </p:cNvPr>
          <p:cNvSpPr>
            <a:spLocks noGrp="1"/>
          </p:cNvSpPr>
          <p:nvPr>
            <p:ph sz="half" idx="2"/>
          </p:nvPr>
        </p:nvSpPr>
        <p:spPr>
          <a:xfrm>
            <a:off x="6629400" y="1825625"/>
            <a:ext cx="4724400" cy="4785614"/>
          </a:xfrm>
        </p:spPr>
        <p:txBody>
          <a:bodyPr>
            <a:normAutofit fontScale="92500" lnSpcReduction="20000"/>
          </a:bodyPr>
          <a:lstStyle/>
          <a:p>
            <a:r>
              <a:rPr lang="en-AU" dirty="0"/>
              <a:t>Impact on local residents. Too close to houses. </a:t>
            </a:r>
          </a:p>
          <a:p>
            <a:r>
              <a:rPr lang="en-AU" dirty="0"/>
              <a:t>Less walkable. Less links and harder to access.</a:t>
            </a:r>
          </a:p>
          <a:p>
            <a:r>
              <a:rPr lang="en-AU" dirty="0"/>
              <a:t>Increased traffic in local area. </a:t>
            </a:r>
          </a:p>
          <a:p>
            <a:r>
              <a:rPr lang="en-AU" dirty="0"/>
              <a:t>Noise and light from ferry at night may impact on nearby residents. </a:t>
            </a:r>
          </a:p>
          <a:p>
            <a:r>
              <a:rPr lang="en-AU" dirty="0"/>
              <a:t>Too close to play park and dog park. It will impact the uses of these recreation spaces. </a:t>
            </a:r>
          </a:p>
          <a:p>
            <a:r>
              <a:rPr lang="en-AU" dirty="0"/>
              <a:t>Further from Rose Bay so residents would not use the ferry.</a:t>
            </a:r>
          </a:p>
          <a:p>
            <a:endParaRPr lang="en-AU" dirty="0"/>
          </a:p>
        </p:txBody>
      </p:sp>
    </p:spTree>
    <p:extLst>
      <p:ext uri="{BB962C8B-B14F-4D97-AF65-F5344CB8AC3E}">
        <p14:creationId xmlns:p14="http://schemas.microsoft.com/office/powerpoint/2010/main" val="1999222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BE7B-7482-A9CA-74EE-24A9927216D8}"/>
              </a:ext>
            </a:extLst>
          </p:cNvPr>
          <p:cNvSpPr>
            <a:spLocks noGrp="1"/>
          </p:cNvSpPr>
          <p:nvPr>
            <p:ph type="title"/>
          </p:nvPr>
        </p:nvSpPr>
        <p:spPr>
          <a:solidFill>
            <a:srgbClr val="2D3B5D"/>
          </a:solidFill>
        </p:spPr>
        <p:txBody>
          <a:bodyPr/>
          <a:lstStyle/>
          <a:p>
            <a:r>
              <a:rPr lang="en-AU" b="1" dirty="0">
                <a:solidFill>
                  <a:schemeClr val="bg1"/>
                </a:solidFill>
              </a:rPr>
              <a:t>General site comments</a:t>
            </a:r>
          </a:p>
        </p:txBody>
      </p:sp>
      <p:sp>
        <p:nvSpPr>
          <p:cNvPr id="3" name="Content Placeholder 2">
            <a:extLst>
              <a:ext uri="{FF2B5EF4-FFF2-40B4-BE49-F238E27FC236}">
                <a16:creationId xmlns:a16="http://schemas.microsoft.com/office/drawing/2014/main" id="{33DC041F-C25E-3E93-1A3F-59FA6CBCCCE1}"/>
              </a:ext>
            </a:extLst>
          </p:cNvPr>
          <p:cNvSpPr>
            <a:spLocks noGrp="1"/>
          </p:cNvSpPr>
          <p:nvPr>
            <p:ph idx="1"/>
          </p:nvPr>
        </p:nvSpPr>
        <p:spPr/>
        <p:txBody>
          <a:bodyPr/>
          <a:lstStyle/>
          <a:p>
            <a:r>
              <a:rPr lang="en-AU" dirty="0"/>
              <a:t>General support for Lindisfarne as the location for a ferry service – not location specific.</a:t>
            </a:r>
          </a:p>
          <a:p>
            <a:r>
              <a:rPr lang="en-AU" dirty="0"/>
              <a:t>A ferry service will reduce traffic on the bridge.</a:t>
            </a:r>
          </a:p>
          <a:p>
            <a:r>
              <a:rPr lang="en-AU" dirty="0"/>
              <a:t>A ferry service is an easier commute.</a:t>
            </a:r>
          </a:p>
          <a:p>
            <a:r>
              <a:rPr lang="en-AU" dirty="0"/>
              <a:t>A new ferry will be good for the community and good for businesses.</a:t>
            </a:r>
          </a:p>
          <a:p>
            <a:r>
              <a:rPr lang="en-AU" dirty="0"/>
              <a:t>5 in 10 respondents support the introduction of parking restrictions at and surrounding the ferry terminal. </a:t>
            </a:r>
          </a:p>
        </p:txBody>
      </p:sp>
    </p:spTree>
    <p:extLst>
      <p:ext uri="{BB962C8B-B14F-4D97-AF65-F5344CB8AC3E}">
        <p14:creationId xmlns:p14="http://schemas.microsoft.com/office/powerpoint/2010/main" val="3850253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BDEDB-52E8-D41E-C115-AE2BED4E49D3}"/>
              </a:ext>
            </a:extLst>
          </p:cNvPr>
          <p:cNvSpPr>
            <a:spLocks noGrp="1"/>
          </p:cNvSpPr>
          <p:nvPr>
            <p:ph type="title"/>
          </p:nvPr>
        </p:nvSpPr>
        <p:spPr>
          <a:solidFill>
            <a:srgbClr val="2D3B5D"/>
          </a:solidFill>
        </p:spPr>
        <p:txBody>
          <a:bodyPr/>
          <a:lstStyle/>
          <a:p>
            <a:r>
              <a:rPr lang="en-AU" b="1" dirty="0">
                <a:solidFill>
                  <a:schemeClr val="bg1"/>
                </a:solidFill>
              </a:rPr>
              <a:t>Summary of email submissions received – key themes</a:t>
            </a:r>
          </a:p>
        </p:txBody>
      </p:sp>
      <p:sp>
        <p:nvSpPr>
          <p:cNvPr id="3" name="Content Placeholder 2">
            <a:extLst>
              <a:ext uri="{FF2B5EF4-FFF2-40B4-BE49-F238E27FC236}">
                <a16:creationId xmlns:a16="http://schemas.microsoft.com/office/drawing/2014/main" id="{19ABAB7B-EF53-1665-F18B-385525ACA57F}"/>
              </a:ext>
            </a:extLst>
          </p:cNvPr>
          <p:cNvSpPr>
            <a:spLocks noGrp="1"/>
          </p:cNvSpPr>
          <p:nvPr>
            <p:ph idx="1"/>
          </p:nvPr>
        </p:nvSpPr>
        <p:spPr>
          <a:xfrm>
            <a:off x="1580224" y="2161184"/>
            <a:ext cx="9773576" cy="3962779"/>
          </a:xfrm>
        </p:spPr>
        <p:txBody>
          <a:bodyPr>
            <a:normAutofit/>
          </a:bodyPr>
          <a:lstStyle/>
          <a:p>
            <a:pPr marL="0" indent="0">
              <a:buNone/>
            </a:pPr>
            <a:r>
              <a:rPr lang="en-AU" b="1" dirty="0"/>
              <a:t>Concerns about Lindisfarne Sailing Club (LSC) site</a:t>
            </a:r>
          </a:p>
          <a:p>
            <a:r>
              <a:rPr lang="en-AU" sz="2200" b="1" dirty="0"/>
              <a:t>Safety and Navigation: </a:t>
            </a:r>
            <a:r>
              <a:rPr lang="en-AU" sz="2200" dirty="0"/>
              <a:t>Many submissions expressed concern about the safety and navigational challenges posed by the proposed ferry terminal at the Lindisfarne Sailing Club site. The presence of multiple recreational activities (sailing, rowing, dragon boating) and the confined space within the Bay are highlighted as potential risks. </a:t>
            </a:r>
          </a:p>
          <a:p>
            <a:r>
              <a:rPr lang="en-AU" sz="2200" b="1" dirty="0"/>
              <a:t>Impact on existing activities:</a:t>
            </a:r>
            <a:r>
              <a:rPr lang="en-AU" sz="2200" dirty="0"/>
              <a:t> The addition of a ferry terminal is seen as a disruption to the current use of the bay, which includes training for various water sports and recreational boating. </a:t>
            </a:r>
          </a:p>
          <a:p>
            <a:pPr marL="514350" indent="-514350">
              <a:buAutoNum type="arabicPeriod"/>
            </a:pPr>
            <a:endParaRPr lang="en-AU" dirty="0"/>
          </a:p>
        </p:txBody>
      </p:sp>
    </p:spTree>
    <p:extLst>
      <p:ext uri="{BB962C8B-B14F-4D97-AF65-F5344CB8AC3E}">
        <p14:creationId xmlns:p14="http://schemas.microsoft.com/office/powerpoint/2010/main" val="3030958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BDEDB-52E8-D41E-C115-AE2BED4E49D3}"/>
              </a:ext>
            </a:extLst>
          </p:cNvPr>
          <p:cNvSpPr>
            <a:spLocks noGrp="1"/>
          </p:cNvSpPr>
          <p:nvPr>
            <p:ph type="title"/>
          </p:nvPr>
        </p:nvSpPr>
        <p:spPr>
          <a:solidFill>
            <a:srgbClr val="2D3B5D"/>
          </a:solidFill>
        </p:spPr>
        <p:txBody>
          <a:bodyPr/>
          <a:lstStyle/>
          <a:p>
            <a:r>
              <a:rPr lang="en-AU" b="1" dirty="0">
                <a:solidFill>
                  <a:schemeClr val="bg1"/>
                </a:solidFill>
              </a:rPr>
              <a:t>Summary of email submissions received – key themes</a:t>
            </a:r>
          </a:p>
        </p:txBody>
      </p:sp>
      <p:sp>
        <p:nvSpPr>
          <p:cNvPr id="3" name="Content Placeholder 2">
            <a:extLst>
              <a:ext uri="{FF2B5EF4-FFF2-40B4-BE49-F238E27FC236}">
                <a16:creationId xmlns:a16="http://schemas.microsoft.com/office/drawing/2014/main" id="{19ABAB7B-EF53-1665-F18B-385525ACA57F}"/>
              </a:ext>
            </a:extLst>
          </p:cNvPr>
          <p:cNvSpPr>
            <a:spLocks noGrp="1"/>
          </p:cNvSpPr>
          <p:nvPr>
            <p:ph idx="1"/>
          </p:nvPr>
        </p:nvSpPr>
        <p:spPr>
          <a:xfrm>
            <a:off x="1580223" y="2094073"/>
            <a:ext cx="9698075" cy="4600342"/>
          </a:xfrm>
        </p:spPr>
        <p:txBody>
          <a:bodyPr>
            <a:normAutofit fontScale="92500"/>
          </a:bodyPr>
          <a:lstStyle/>
          <a:p>
            <a:pPr marL="0" indent="0">
              <a:buNone/>
            </a:pPr>
            <a:r>
              <a:rPr lang="en-AU" b="1" dirty="0"/>
              <a:t>Support for Natone Street Site</a:t>
            </a:r>
          </a:p>
          <a:p>
            <a:r>
              <a:rPr lang="en-AU" sz="2200" b="1" dirty="0"/>
              <a:t>Better Accessibility and Infrastructure</a:t>
            </a:r>
            <a:r>
              <a:rPr lang="en-AU" sz="2200" dirty="0"/>
              <a:t>: Many submissions express support for the Natone Street site due to its perceived better accessibility, parking availability, and minimal disruption to existing bay activities.</a:t>
            </a:r>
          </a:p>
          <a:p>
            <a:r>
              <a:rPr lang="en-AU" sz="2200" b="1" dirty="0"/>
              <a:t>Safety and Efficiency</a:t>
            </a:r>
            <a:r>
              <a:rPr lang="en-AU" sz="2200" dirty="0"/>
              <a:t>: The site is seen as safer and more efficient, with fewer interactions between the ferry and recreational users, and a quicker approach for the ferry.  </a:t>
            </a:r>
          </a:p>
          <a:p>
            <a:pPr marL="0" indent="0">
              <a:buNone/>
            </a:pPr>
            <a:endParaRPr lang="en-AU" sz="1200" dirty="0"/>
          </a:p>
          <a:p>
            <a:pPr marL="0" indent="0">
              <a:buNone/>
            </a:pPr>
            <a:r>
              <a:rPr lang="en-AU" b="1" dirty="0"/>
              <a:t>Parking and Traffic Issues</a:t>
            </a:r>
          </a:p>
          <a:p>
            <a:r>
              <a:rPr lang="en-AU" sz="2200" b="1" dirty="0"/>
              <a:t>Limited parking: </a:t>
            </a:r>
            <a:r>
              <a:rPr lang="en-AU" sz="2200" dirty="0"/>
              <a:t>Both sites have concerns about parking, but the Lindisfarne Sailing Club site is viewed as particularly problematic due to already existing congestions and limited space. </a:t>
            </a:r>
          </a:p>
          <a:p>
            <a:r>
              <a:rPr lang="en-AU" sz="2200" b="1" dirty="0"/>
              <a:t>Traffic Flow: </a:t>
            </a:r>
            <a:r>
              <a:rPr lang="en-AU" sz="2200" dirty="0"/>
              <a:t>Increased traffic and its impact on local roads, especially around the Lindisfarne Sailing Club site, are a concern.</a:t>
            </a:r>
            <a:endParaRPr lang="en-AU" sz="2200" b="1" dirty="0"/>
          </a:p>
        </p:txBody>
      </p:sp>
    </p:spTree>
    <p:extLst>
      <p:ext uri="{BB962C8B-B14F-4D97-AF65-F5344CB8AC3E}">
        <p14:creationId xmlns:p14="http://schemas.microsoft.com/office/powerpoint/2010/main" val="3921053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BDEDB-52E8-D41E-C115-AE2BED4E49D3}"/>
              </a:ext>
            </a:extLst>
          </p:cNvPr>
          <p:cNvSpPr>
            <a:spLocks noGrp="1"/>
          </p:cNvSpPr>
          <p:nvPr>
            <p:ph type="title"/>
          </p:nvPr>
        </p:nvSpPr>
        <p:spPr>
          <a:solidFill>
            <a:srgbClr val="2D3B5D"/>
          </a:solidFill>
        </p:spPr>
        <p:txBody>
          <a:bodyPr/>
          <a:lstStyle/>
          <a:p>
            <a:r>
              <a:rPr lang="en-AU" b="1" dirty="0">
                <a:solidFill>
                  <a:schemeClr val="bg1"/>
                </a:solidFill>
              </a:rPr>
              <a:t>Summary of email submissions received – key themes</a:t>
            </a:r>
          </a:p>
        </p:txBody>
      </p:sp>
      <p:sp>
        <p:nvSpPr>
          <p:cNvPr id="3" name="Content Placeholder 2">
            <a:extLst>
              <a:ext uri="{FF2B5EF4-FFF2-40B4-BE49-F238E27FC236}">
                <a16:creationId xmlns:a16="http://schemas.microsoft.com/office/drawing/2014/main" id="{19ABAB7B-EF53-1665-F18B-385525ACA57F}"/>
              </a:ext>
            </a:extLst>
          </p:cNvPr>
          <p:cNvSpPr>
            <a:spLocks noGrp="1"/>
          </p:cNvSpPr>
          <p:nvPr>
            <p:ph idx="1"/>
          </p:nvPr>
        </p:nvSpPr>
        <p:spPr>
          <a:xfrm>
            <a:off x="1580223" y="2003585"/>
            <a:ext cx="9773576" cy="4600342"/>
          </a:xfrm>
        </p:spPr>
        <p:txBody>
          <a:bodyPr>
            <a:normAutofit/>
          </a:bodyPr>
          <a:lstStyle/>
          <a:p>
            <a:pPr marL="0" indent="0">
              <a:buNone/>
            </a:pPr>
            <a:r>
              <a:rPr lang="en-AU" b="1" dirty="0"/>
              <a:t>Social Impact</a:t>
            </a:r>
          </a:p>
          <a:p>
            <a:r>
              <a:rPr lang="en-AU" sz="2200" b="1" dirty="0"/>
              <a:t>Disruption to local community</a:t>
            </a:r>
            <a:r>
              <a:rPr lang="en-AU" sz="2200" dirty="0"/>
              <a:t>: Submissions highlighted the potential negative impact on the local community, including noise, safety concerns for children and elderly residents, and overall lifestyle disruption.</a:t>
            </a:r>
          </a:p>
          <a:p>
            <a:pPr marL="0" indent="0">
              <a:buNone/>
            </a:pPr>
            <a:endParaRPr lang="en-AU" sz="1200" dirty="0"/>
          </a:p>
          <a:p>
            <a:pPr marL="0" indent="0">
              <a:buNone/>
            </a:pPr>
            <a:r>
              <a:rPr lang="en-AU" b="1" dirty="0"/>
              <a:t>Operational Concerns</a:t>
            </a:r>
          </a:p>
          <a:p>
            <a:r>
              <a:rPr lang="en-AU" sz="2200" b="1" dirty="0"/>
              <a:t>Ferry wake and speed: </a:t>
            </a:r>
            <a:r>
              <a:rPr lang="en-AU" sz="2200" dirty="0"/>
              <a:t>The impact of ferry wake on smaller boats, current infrastructure, moorings and on those using the bay for recreational activities, as well as the requirement for the ferry to slow down in the bay, are noted as potential challenges. </a:t>
            </a:r>
          </a:p>
          <a:p>
            <a:r>
              <a:rPr lang="en-AU" sz="2200" b="1" dirty="0"/>
              <a:t>Loss of mooring spaces</a:t>
            </a:r>
            <a:r>
              <a:rPr lang="en-AU" sz="2200" dirty="0"/>
              <a:t>: The proposed terminal at Lindisfarne Sailing Club site would reduce the number of available mooring spaces, affecting boat owners. </a:t>
            </a:r>
          </a:p>
          <a:p>
            <a:endParaRPr lang="en-AU" sz="2200" dirty="0"/>
          </a:p>
        </p:txBody>
      </p:sp>
    </p:spTree>
    <p:extLst>
      <p:ext uri="{BB962C8B-B14F-4D97-AF65-F5344CB8AC3E}">
        <p14:creationId xmlns:p14="http://schemas.microsoft.com/office/powerpoint/2010/main" val="1314304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BDEDB-52E8-D41E-C115-AE2BED4E49D3}"/>
              </a:ext>
            </a:extLst>
          </p:cNvPr>
          <p:cNvSpPr>
            <a:spLocks noGrp="1"/>
          </p:cNvSpPr>
          <p:nvPr>
            <p:ph type="title"/>
          </p:nvPr>
        </p:nvSpPr>
        <p:spPr>
          <a:solidFill>
            <a:srgbClr val="2D3B5D"/>
          </a:solidFill>
        </p:spPr>
        <p:txBody>
          <a:bodyPr/>
          <a:lstStyle/>
          <a:p>
            <a:r>
              <a:rPr lang="en-AU" b="1" dirty="0">
                <a:solidFill>
                  <a:schemeClr val="bg1"/>
                </a:solidFill>
              </a:rPr>
              <a:t>Summary of email submissions received – key themes</a:t>
            </a:r>
          </a:p>
        </p:txBody>
      </p:sp>
      <p:sp>
        <p:nvSpPr>
          <p:cNvPr id="3" name="Content Placeholder 2">
            <a:extLst>
              <a:ext uri="{FF2B5EF4-FFF2-40B4-BE49-F238E27FC236}">
                <a16:creationId xmlns:a16="http://schemas.microsoft.com/office/drawing/2014/main" id="{19ABAB7B-EF53-1665-F18B-385525ACA57F}"/>
              </a:ext>
            </a:extLst>
          </p:cNvPr>
          <p:cNvSpPr>
            <a:spLocks noGrp="1"/>
          </p:cNvSpPr>
          <p:nvPr>
            <p:ph idx="1"/>
          </p:nvPr>
        </p:nvSpPr>
        <p:spPr>
          <a:xfrm>
            <a:off x="1580224" y="2245074"/>
            <a:ext cx="9773576" cy="2998045"/>
          </a:xfrm>
        </p:spPr>
        <p:txBody>
          <a:bodyPr>
            <a:normAutofit/>
          </a:bodyPr>
          <a:lstStyle/>
          <a:p>
            <a:pPr marL="0" indent="0">
              <a:buNone/>
            </a:pPr>
            <a:r>
              <a:rPr lang="en-AU" b="1" dirty="0"/>
              <a:t>General Sentiment</a:t>
            </a:r>
          </a:p>
          <a:p>
            <a:r>
              <a:rPr lang="en-AU" sz="2200" b="1" dirty="0"/>
              <a:t>Preference for Natone Street</a:t>
            </a:r>
            <a:r>
              <a:rPr lang="en-AU" sz="2200" dirty="0"/>
              <a:t>: There is a strong preference for the Natone Street site among many of the email submissions, with reasons ranging from safety and efficiency to minimal disruption of existing activities. </a:t>
            </a:r>
          </a:p>
          <a:p>
            <a:r>
              <a:rPr lang="en-AU" sz="2200" b="1" dirty="0"/>
              <a:t>General impressions</a:t>
            </a:r>
            <a:r>
              <a:rPr lang="en-AU" sz="2200" dirty="0"/>
              <a:t>: There is strong sentiment for the consideration of safety, infrastructure, and the impacts on existing bay activities in deciding on a preferred site. </a:t>
            </a:r>
          </a:p>
        </p:txBody>
      </p:sp>
    </p:spTree>
    <p:extLst>
      <p:ext uri="{BB962C8B-B14F-4D97-AF65-F5344CB8AC3E}">
        <p14:creationId xmlns:p14="http://schemas.microsoft.com/office/powerpoint/2010/main" val="130431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4A2821-3C53-4652-A7AD-0A2F598EE510}"/>
              </a:ext>
            </a:extLst>
          </p:cNvPr>
          <p:cNvSpPr>
            <a:spLocks noGrp="1"/>
          </p:cNvSpPr>
          <p:nvPr>
            <p:ph type="title"/>
          </p:nvPr>
        </p:nvSpPr>
        <p:spPr>
          <a:xfrm>
            <a:off x="1766835" y="413051"/>
            <a:ext cx="9869245" cy="900972"/>
          </a:xfrm>
          <a:solidFill>
            <a:srgbClr val="2D3B5D"/>
          </a:solidFill>
        </p:spPr>
        <p:txBody>
          <a:bodyPr>
            <a:normAutofit/>
          </a:bodyPr>
          <a:lstStyle/>
          <a:p>
            <a:r>
              <a:rPr lang="en-AU" b="1" dirty="0">
                <a:solidFill>
                  <a:schemeClr val="bg1"/>
                </a:solidFill>
                <a:latin typeface="+mn-lt"/>
              </a:rPr>
              <a:t>Appendix</a:t>
            </a:r>
          </a:p>
        </p:txBody>
      </p:sp>
      <p:sp>
        <p:nvSpPr>
          <p:cNvPr id="2" name="TextBox 1">
            <a:extLst>
              <a:ext uri="{FF2B5EF4-FFF2-40B4-BE49-F238E27FC236}">
                <a16:creationId xmlns:a16="http://schemas.microsoft.com/office/drawing/2014/main" id="{875BBABD-9C69-4BA1-B09B-271BCE7ABB3E}"/>
              </a:ext>
            </a:extLst>
          </p:cNvPr>
          <p:cNvSpPr txBox="1"/>
          <p:nvPr/>
        </p:nvSpPr>
        <p:spPr>
          <a:xfrm>
            <a:off x="1766835" y="1582341"/>
            <a:ext cx="8850489" cy="4801314"/>
          </a:xfrm>
          <a:prstGeom prst="rect">
            <a:avLst/>
          </a:prstGeom>
          <a:noFill/>
        </p:spPr>
        <p:txBody>
          <a:bodyPr wrap="square" rtlCol="0">
            <a:spAutoFit/>
          </a:bodyPr>
          <a:lstStyle/>
          <a:p>
            <a:pPr marL="285750" indent="-285750">
              <a:buFont typeface="Arial" panose="020B0604020202020204" pitchFamily="34" charset="0"/>
              <a:buChar char="•"/>
            </a:pPr>
            <a:r>
              <a:rPr lang="en-AU" sz="3200" dirty="0"/>
              <a:t>Digital engagement summary</a:t>
            </a:r>
          </a:p>
          <a:p>
            <a:pPr marL="285750" indent="-285750">
              <a:buFont typeface="Arial" panose="020B0604020202020204" pitchFamily="34" charset="0"/>
              <a:buChar char="•"/>
            </a:pPr>
            <a:r>
              <a:rPr lang="en-AU" sz="3200" dirty="0"/>
              <a:t>What was asked – online survey questions</a:t>
            </a:r>
          </a:p>
          <a:p>
            <a:pPr marL="285750" indent="-285750">
              <a:buFont typeface="Arial" panose="020B0604020202020204" pitchFamily="34" charset="0"/>
              <a:buChar char="•"/>
            </a:pPr>
            <a:r>
              <a:rPr lang="en-AU" sz="3200" dirty="0"/>
              <a:t>Detailed results from each survey question</a:t>
            </a:r>
          </a:p>
          <a:p>
            <a:pPr marL="285750" indent="-285750">
              <a:buFont typeface="Arial" panose="020B0604020202020204" pitchFamily="34" charset="0"/>
              <a:buChar char="•"/>
            </a:pPr>
            <a:r>
              <a:rPr lang="en-US" sz="3200" dirty="0"/>
              <a:t>Lindisfarne ABS 2021 census snapshot</a:t>
            </a:r>
          </a:p>
          <a:p>
            <a:pPr marL="285750" indent="-285750">
              <a:buFont typeface="Arial" panose="020B0604020202020204" pitchFamily="34" charset="0"/>
              <a:buChar char="•"/>
            </a:pPr>
            <a:r>
              <a:rPr lang="en-US" sz="3200" dirty="0"/>
              <a:t>Written submissions – </a:t>
            </a:r>
            <a:r>
              <a:rPr lang="en-AU" sz="3200" dirty="0"/>
              <a:t>organisations</a:t>
            </a:r>
            <a:r>
              <a:rPr lang="en-US" sz="3200" dirty="0"/>
              <a:t> and individuals</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endParaRPr lang="en-AU" sz="3200" dirty="0"/>
          </a:p>
          <a:p>
            <a:endParaRPr lang="en-AU" sz="1600" dirty="0"/>
          </a:p>
          <a:p>
            <a:endParaRPr lang="en-AU" sz="1600" dirty="0"/>
          </a:p>
          <a:p>
            <a:pPr marL="285750" indent="-285750">
              <a:buFont typeface="Arial" panose="020B0604020202020204" pitchFamily="34" charset="0"/>
              <a:buChar char="•"/>
            </a:pPr>
            <a:endParaRPr lang="en-AU" dirty="0"/>
          </a:p>
        </p:txBody>
      </p:sp>
    </p:spTree>
    <p:extLst>
      <p:ext uri="{BB962C8B-B14F-4D97-AF65-F5344CB8AC3E}">
        <p14:creationId xmlns:p14="http://schemas.microsoft.com/office/powerpoint/2010/main" val="2401509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A4B491-07CE-4353-B155-1940F6BCA603}"/>
              </a:ext>
            </a:extLst>
          </p:cNvPr>
          <p:cNvSpPr>
            <a:spLocks noGrp="1"/>
          </p:cNvSpPr>
          <p:nvPr>
            <p:ph type="ctrTitle"/>
          </p:nvPr>
        </p:nvSpPr>
        <p:spPr>
          <a:xfrm>
            <a:off x="1906493" y="128053"/>
            <a:ext cx="9144000" cy="864066"/>
          </a:xfrm>
          <a:solidFill>
            <a:srgbClr val="2D3B5D"/>
          </a:solidFill>
        </p:spPr>
        <p:txBody>
          <a:bodyPr>
            <a:normAutofit/>
          </a:bodyPr>
          <a:lstStyle/>
          <a:p>
            <a:pPr algn="l"/>
            <a:r>
              <a:rPr lang="en-AU" sz="3600" b="1" dirty="0">
                <a:solidFill>
                  <a:schemeClr val="bg1"/>
                </a:solidFill>
              </a:rPr>
              <a:t>Digital</a:t>
            </a:r>
            <a:r>
              <a:rPr lang="en-AU" sz="4000" b="1" dirty="0">
                <a:solidFill>
                  <a:schemeClr val="bg1"/>
                </a:solidFill>
              </a:rPr>
              <a:t> engagement summary</a:t>
            </a:r>
          </a:p>
        </p:txBody>
      </p:sp>
      <p:sp>
        <p:nvSpPr>
          <p:cNvPr id="2" name="TextBox 1">
            <a:extLst>
              <a:ext uri="{FF2B5EF4-FFF2-40B4-BE49-F238E27FC236}">
                <a16:creationId xmlns:a16="http://schemas.microsoft.com/office/drawing/2014/main" id="{5E393D08-8C86-41EB-8583-061893932124}"/>
              </a:ext>
            </a:extLst>
          </p:cNvPr>
          <p:cNvSpPr txBox="1"/>
          <p:nvPr/>
        </p:nvSpPr>
        <p:spPr>
          <a:xfrm>
            <a:off x="1863166" y="1232204"/>
            <a:ext cx="4478545" cy="3013582"/>
          </a:xfrm>
          <a:prstGeom prst="rect">
            <a:avLst/>
          </a:prstGeom>
          <a:noFill/>
        </p:spPr>
        <p:txBody>
          <a:bodyPr wrap="square" rtlCol="0">
            <a:spAutoFit/>
          </a:bodyPr>
          <a:lstStyle/>
          <a:p>
            <a:pPr>
              <a:lnSpc>
                <a:spcPct val="150000"/>
              </a:lnSpc>
            </a:pPr>
            <a:r>
              <a:rPr lang="en-AU" sz="1600" dirty="0"/>
              <a:t>High levels of digital engagement:</a:t>
            </a:r>
          </a:p>
          <a:p>
            <a:pPr>
              <a:lnSpc>
                <a:spcPct val="150000"/>
              </a:lnSpc>
            </a:pPr>
            <a:endParaRPr lang="en-AU" sz="1400" dirty="0"/>
          </a:p>
          <a:p>
            <a:pPr marL="285750" indent="-285750">
              <a:lnSpc>
                <a:spcPct val="150000"/>
              </a:lnSpc>
              <a:buFont typeface="Arial" panose="020B0604020202020204" pitchFamily="34" charset="0"/>
              <a:buChar char="•"/>
            </a:pPr>
            <a:r>
              <a:rPr lang="en-AU" sz="1400" dirty="0"/>
              <a:t>Total page visits - </a:t>
            </a:r>
            <a:r>
              <a:rPr lang="en-AU" sz="1400" dirty="0">
                <a:solidFill>
                  <a:schemeClr val="accent1"/>
                </a:solidFill>
              </a:rPr>
              <a:t>2,890</a:t>
            </a:r>
          </a:p>
          <a:p>
            <a:pPr marL="285750" indent="-285750">
              <a:lnSpc>
                <a:spcPct val="150000"/>
              </a:lnSpc>
              <a:buFont typeface="Arial" panose="020B0604020202020204" pitchFamily="34" charset="0"/>
              <a:buChar char="•"/>
            </a:pPr>
            <a:r>
              <a:rPr lang="en-AU" sz="1400" dirty="0"/>
              <a:t>Aware visitors - </a:t>
            </a:r>
            <a:r>
              <a:rPr lang="en-AU" sz="1400" dirty="0">
                <a:solidFill>
                  <a:schemeClr val="accent1"/>
                </a:solidFill>
              </a:rPr>
              <a:t>1,931</a:t>
            </a:r>
          </a:p>
          <a:p>
            <a:pPr marL="285750" indent="-285750">
              <a:lnSpc>
                <a:spcPct val="150000"/>
              </a:lnSpc>
              <a:buFont typeface="Arial" panose="020B0604020202020204" pitchFamily="34" charset="0"/>
              <a:buChar char="•"/>
            </a:pPr>
            <a:r>
              <a:rPr lang="en-AU" sz="1400" dirty="0"/>
              <a:t>Informed visitors - </a:t>
            </a:r>
            <a:r>
              <a:rPr lang="en-AU" sz="1400" dirty="0">
                <a:solidFill>
                  <a:schemeClr val="accent1"/>
                </a:solidFill>
              </a:rPr>
              <a:t>883</a:t>
            </a:r>
          </a:p>
          <a:p>
            <a:pPr marL="285750" indent="-285750">
              <a:lnSpc>
                <a:spcPct val="150000"/>
              </a:lnSpc>
              <a:buFont typeface="Arial" panose="020B0604020202020204" pitchFamily="34" charset="0"/>
              <a:buChar char="•"/>
            </a:pPr>
            <a:r>
              <a:rPr lang="en-AU" sz="1400" dirty="0"/>
              <a:t>Downloaded key documents</a:t>
            </a:r>
          </a:p>
          <a:p>
            <a:pPr marL="742950" lvl="1" indent="-285750">
              <a:lnSpc>
                <a:spcPct val="150000"/>
              </a:lnSpc>
              <a:buFont typeface="Arial" panose="020B0604020202020204" pitchFamily="34" charset="0"/>
              <a:buChar char="•"/>
            </a:pPr>
            <a:r>
              <a:rPr lang="en-AU" sz="1400" dirty="0"/>
              <a:t>Agenda report </a:t>
            </a:r>
            <a:r>
              <a:rPr lang="en-AU" sz="1400" dirty="0">
                <a:solidFill>
                  <a:schemeClr val="accent1"/>
                </a:solidFill>
              </a:rPr>
              <a:t>86 views</a:t>
            </a:r>
          </a:p>
          <a:p>
            <a:pPr marL="742950" lvl="1" indent="-285750">
              <a:lnSpc>
                <a:spcPct val="150000"/>
              </a:lnSpc>
              <a:buFont typeface="Arial" panose="020B0604020202020204" pitchFamily="34" charset="0"/>
              <a:buChar char="•"/>
            </a:pPr>
            <a:r>
              <a:rPr lang="en-AU" sz="1400" dirty="0"/>
              <a:t>FAQs </a:t>
            </a:r>
            <a:r>
              <a:rPr lang="en-AU" sz="1400" dirty="0">
                <a:solidFill>
                  <a:schemeClr val="accent1"/>
                </a:solidFill>
              </a:rPr>
              <a:t>55 views</a:t>
            </a:r>
          </a:p>
          <a:p>
            <a:pPr marL="285750" indent="-285750">
              <a:lnSpc>
                <a:spcPct val="150000"/>
              </a:lnSpc>
              <a:buFont typeface="Arial" panose="020B0604020202020204" pitchFamily="34" charset="0"/>
              <a:buChar char="•"/>
            </a:pPr>
            <a:r>
              <a:rPr lang="en-AU" sz="1400" dirty="0"/>
              <a:t>Completed surveys - </a:t>
            </a:r>
            <a:r>
              <a:rPr lang="en-AU" sz="1400" dirty="0">
                <a:solidFill>
                  <a:schemeClr val="accent1"/>
                </a:solidFill>
              </a:rPr>
              <a:t>627</a:t>
            </a:r>
          </a:p>
        </p:txBody>
      </p:sp>
      <p:graphicFrame>
        <p:nvGraphicFramePr>
          <p:cNvPr id="3" name="Table 2">
            <a:extLst>
              <a:ext uri="{FF2B5EF4-FFF2-40B4-BE49-F238E27FC236}">
                <a16:creationId xmlns:a16="http://schemas.microsoft.com/office/drawing/2014/main" id="{9ABFC6A1-455B-52F8-D874-E04E0F3B038B}"/>
              </a:ext>
            </a:extLst>
          </p:cNvPr>
          <p:cNvGraphicFramePr>
            <a:graphicFrameLocks noGrp="1"/>
          </p:cNvGraphicFramePr>
          <p:nvPr>
            <p:extLst>
              <p:ext uri="{D42A27DB-BD31-4B8C-83A1-F6EECF244321}">
                <p14:modId xmlns:p14="http://schemas.microsoft.com/office/powerpoint/2010/main" val="3833750399"/>
              </p:ext>
            </p:extLst>
          </p:nvPr>
        </p:nvGraphicFramePr>
        <p:xfrm>
          <a:off x="3037199" y="4611587"/>
          <a:ext cx="6117602" cy="2118360"/>
        </p:xfrm>
        <a:graphic>
          <a:graphicData uri="http://schemas.openxmlformats.org/drawingml/2006/table">
            <a:tbl>
              <a:tblPr>
                <a:tableStyleId>{B301B821-A1FF-4177-AEE7-76D212191A09}</a:tableStyleId>
              </a:tblPr>
              <a:tblGrid>
                <a:gridCol w="745862">
                  <a:extLst>
                    <a:ext uri="{9D8B030D-6E8A-4147-A177-3AD203B41FA5}">
                      <a16:colId xmlns:a16="http://schemas.microsoft.com/office/drawing/2014/main" val="584106885"/>
                    </a:ext>
                  </a:extLst>
                </a:gridCol>
                <a:gridCol w="4160991">
                  <a:extLst>
                    <a:ext uri="{9D8B030D-6E8A-4147-A177-3AD203B41FA5}">
                      <a16:colId xmlns:a16="http://schemas.microsoft.com/office/drawing/2014/main" val="814877454"/>
                    </a:ext>
                  </a:extLst>
                </a:gridCol>
                <a:gridCol w="1210749">
                  <a:extLst>
                    <a:ext uri="{9D8B030D-6E8A-4147-A177-3AD203B41FA5}">
                      <a16:colId xmlns:a16="http://schemas.microsoft.com/office/drawing/2014/main" val="3810732189"/>
                    </a:ext>
                  </a:extLst>
                </a:gridCol>
              </a:tblGrid>
              <a:tr h="327165">
                <a:tc>
                  <a:txBody>
                    <a:bodyPr/>
                    <a:lstStyle/>
                    <a:p>
                      <a:pPr algn="l" fontAlgn="ctr"/>
                      <a:endParaRPr lang="en-AU" sz="1200" b="1" i="0" u="none" strike="noStrike" dirty="0">
                        <a:solidFill>
                          <a:srgbClr val="FFFFFF"/>
                        </a:solidFill>
                        <a:effectLst/>
                        <a:latin typeface="Arial" panose="020B0604020202020204" pitchFamily="34" charset="0"/>
                      </a:endParaRPr>
                    </a:p>
                  </a:txBody>
                  <a:tcPr marL="9525" marR="9525" marT="9525" marB="0" anchor="ctr"/>
                </a:tc>
                <a:tc>
                  <a:txBody>
                    <a:bodyPr/>
                    <a:lstStyle/>
                    <a:p>
                      <a:pPr algn="l" fontAlgn="ctr"/>
                      <a:r>
                        <a:rPr lang="en-AU" sz="1200" u="none" strike="noStrike" dirty="0">
                          <a:effectLst/>
                        </a:rPr>
                        <a:t>Engagement Tool Name</a:t>
                      </a:r>
                      <a:endParaRPr lang="en-AU" sz="1200" b="1" i="0" u="none" strike="noStrike" dirty="0">
                        <a:solidFill>
                          <a:srgbClr val="FFFFFF"/>
                        </a:solidFill>
                        <a:effectLst/>
                        <a:latin typeface="Arial" panose="020B0604020202020204" pitchFamily="34" charset="0"/>
                      </a:endParaRPr>
                    </a:p>
                  </a:txBody>
                  <a:tcPr marL="9525" marR="9525" marT="9525" marB="0" anchor="ctr"/>
                </a:tc>
                <a:tc>
                  <a:txBody>
                    <a:bodyPr/>
                    <a:lstStyle/>
                    <a:p>
                      <a:pPr algn="ctr" fontAlgn="ctr"/>
                      <a:r>
                        <a:rPr lang="en-AU" sz="1200" u="none" strike="noStrike" dirty="0">
                          <a:effectLst/>
                        </a:rPr>
                        <a:t>Downloads/</a:t>
                      </a:r>
                    </a:p>
                    <a:p>
                      <a:pPr algn="ctr" fontAlgn="ctr"/>
                      <a:r>
                        <a:rPr lang="en-AU" sz="1200" u="none" strike="noStrike" dirty="0">
                          <a:effectLst/>
                        </a:rPr>
                        <a:t>Views</a:t>
                      </a:r>
                      <a:endParaRPr lang="en-AU" sz="1200" b="1" i="0" u="none" strike="noStrike" dirty="0">
                        <a:solidFill>
                          <a:srgbClr val="FFFFFF"/>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877240526"/>
                  </a:ext>
                </a:extLst>
              </a:tr>
              <a:tr h="300594">
                <a:tc>
                  <a:txBody>
                    <a:bodyPr/>
                    <a:lstStyle/>
                    <a:p>
                      <a:pPr algn="l" fontAlgn="b"/>
                      <a:r>
                        <a:rPr lang="en-AU" sz="1100" u="none" strike="noStrike">
                          <a:effectLst/>
                        </a:rPr>
                        <a:t>Document</a:t>
                      </a:r>
                      <a:endParaRPr lang="en-AU" sz="1100" b="0" i="0" u="none" strike="noStrike">
                        <a:effectLst/>
                        <a:latin typeface="Arial" panose="020B0604020202020204" pitchFamily="34" charset="0"/>
                      </a:endParaRPr>
                    </a:p>
                  </a:txBody>
                  <a:tcPr marL="9525" marR="9525" marT="9525" marB="0" anchor="b"/>
                </a:tc>
                <a:tc>
                  <a:txBody>
                    <a:bodyPr/>
                    <a:lstStyle/>
                    <a:p>
                      <a:pPr algn="l" fontAlgn="b"/>
                      <a:r>
                        <a:rPr lang="en-US" sz="1100" u="none" strike="noStrike">
                          <a:effectLst/>
                        </a:rPr>
                        <a:t>Agenda Report for Council Meeting Monday 17 June -   8.4.3 DERWENT RIVER FERRY EXPANSION pg121 </a:t>
                      </a:r>
                      <a:endParaRPr lang="en-US" sz="1100" b="0" i="0" u="none" strike="noStrike">
                        <a:effectLst/>
                        <a:latin typeface="Arial" panose="020B0604020202020204" pitchFamily="34" charset="0"/>
                      </a:endParaRPr>
                    </a:p>
                  </a:txBody>
                  <a:tcPr marL="9525" marR="9525" marT="9525" marB="0" anchor="b"/>
                </a:tc>
                <a:tc>
                  <a:txBody>
                    <a:bodyPr/>
                    <a:lstStyle/>
                    <a:p>
                      <a:pPr algn="ctr" fontAlgn="b"/>
                      <a:r>
                        <a:rPr lang="en-AU" sz="1100" u="none" strike="noStrike">
                          <a:effectLst/>
                        </a:rPr>
                        <a:t>86</a:t>
                      </a:r>
                      <a:endParaRPr lang="en-AU" sz="11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403103088"/>
                  </a:ext>
                </a:extLst>
              </a:tr>
              <a:tr h="300594">
                <a:tc>
                  <a:txBody>
                    <a:bodyPr/>
                    <a:lstStyle/>
                    <a:p>
                      <a:pPr algn="l" fontAlgn="b"/>
                      <a:r>
                        <a:rPr lang="en-AU" sz="1100" u="none" strike="noStrike">
                          <a:effectLst/>
                        </a:rPr>
                        <a:t>Document</a:t>
                      </a:r>
                      <a:endParaRPr lang="en-AU" sz="1100" b="0" i="0" u="none" strike="noStrike">
                        <a:effectLst/>
                        <a:latin typeface="Arial" panose="020B0604020202020204" pitchFamily="34" charset="0"/>
                      </a:endParaRPr>
                    </a:p>
                  </a:txBody>
                  <a:tcPr marL="9525" marR="9525" marT="9525" marB="0" anchor="b"/>
                </a:tc>
                <a:tc>
                  <a:txBody>
                    <a:bodyPr/>
                    <a:lstStyle/>
                    <a:p>
                      <a:pPr algn="l" fontAlgn="b"/>
                      <a:r>
                        <a:rPr lang="en-US" sz="1100" u="none" strike="noStrike" dirty="0">
                          <a:effectLst/>
                        </a:rPr>
                        <a:t>The Herald Sun - Engineering firm </a:t>
                      </a:r>
                      <a:r>
                        <a:rPr lang="en-US" sz="1100" u="none" strike="noStrike" dirty="0" err="1">
                          <a:effectLst/>
                        </a:rPr>
                        <a:t>Burbury</a:t>
                      </a:r>
                      <a:r>
                        <a:rPr lang="en-US" sz="1100" u="none" strike="noStrike" dirty="0">
                          <a:effectLst/>
                        </a:rPr>
                        <a:t> Consulting recommends three sites for new Derwent Ferry terminals.docx</a:t>
                      </a:r>
                      <a:endParaRPr lang="en-US" sz="1100" b="0" i="0" u="none" strike="noStrike" dirty="0">
                        <a:effectLst/>
                        <a:latin typeface="Arial" panose="020B0604020202020204" pitchFamily="34" charset="0"/>
                      </a:endParaRPr>
                    </a:p>
                  </a:txBody>
                  <a:tcPr marL="9525" marR="9525" marT="9525" marB="0" anchor="b"/>
                </a:tc>
                <a:tc>
                  <a:txBody>
                    <a:bodyPr/>
                    <a:lstStyle/>
                    <a:p>
                      <a:pPr algn="ctr" fontAlgn="b"/>
                      <a:r>
                        <a:rPr lang="en-AU" sz="1100" u="none" strike="noStrike" dirty="0">
                          <a:effectLst/>
                        </a:rPr>
                        <a:t>35</a:t>
                      </a:r>
                      <a:endParaRPr lang="en-AU" sz="11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4089617206"/>
                  </a:ext>
                </a:extLst>
              </a:tr>
              <a:tr h="154449">
                <a:tc>
                  <a:txBody>
                    <a:bodyPr/>
                    <a:lstStyle/>
                    <a:p>
                      <a:pPr algn="l" fontAlgn="b"/>
                      <a:r>
                        <a:rPr lang="en-AU" sz="1100" u="none" strike="noStrike">
                          <a:effectLst/>
                        </a:rPr>
                        <a:t>Document</a:t>
                      </a:r>
                      <a:endParaRPr lang="en-AU" sz="1100" b="0" i="0" u="none" strike="noStrike">
                        <a:effectLst/>
                        <a:latin typeface="Arial" panose="020B0604020202020204" pitchFamily="34" charset="0"/>
                      </a:endParaRPr>
                    </a:p>
                  </a:txBody>
                  <a:tcPr marL="9525" marR="9525" marT="9525" marB="0" anchor="b"/>
                </a:tc>
                <a:tc>
                  <a:txBody>
                    <a:bodyPr/>
                    <a:lstStyle/>
                    <a:p>
                      <a:pPr algn="l" fontAlgn="b"/>
                      <a:r>
                        <a:rPr lang="fr-FR" sz="1100" u="none" strike="noStrike">
                          <a:effectLst/>
                        </a:rPr>
                        <a:t>Mercury article 14 June 2024.docx</a:t>
                      </a:r>
                      <a:endParaRPr lang="fr-FR" sz="1100" b="0" i="0" u="none" strike="noStrike">
                        <a:effectLst/>
                        <a:latin typeface="Arial" panose="020B0604020202020204" pitchFamily="34" charset="0"/>
                      </a:endParaRPr>
                    </a:p>
                  </a:txBody>
                  <a:tcPr marL="9525" marR="9525" marT="9525" marB="0" anchor="b"/>
                </a:tc>
                <a:tc>
                  <a:txBody>
                    <a:bodyPr/>
                    <a:lstStyle/>
                    <a:p>
                      <a:pPr algn="ctr" fontAlgn="b"/>
                      <a:r>
                        <a:rPr lang="en-AU" sz="1100" u="none" strike="noStrike">
                          <a:effectLst/>
                        </a:rPr>
                        <a:t>18</a:t>
                      </a:r>
                      <a:endParaRPr lang="en-AU" sz="11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67209654"/>
                  </a:ext>
                </a:extLst>
              </a:tr>
              <a:tr h="300594">
                <a:tc>
                  <a:txBody>
                    <a:bodyPr/>
                    <a:lstStyle/>
                    <a:p>
                      <a:pPr algn="l" fontAlgn="b"/>
                      <a:r>
                        <a:rPr lang="en-AU" sz="1100" u="none" strike="noStrike">
                          <a:effectLst/>
                        </a:rPr>
                        <a:t>Document</a:t>
                      </a:r>
                      <a:endParaRPr lang="en-AU" sz="1100" b="0" i="0" u="none" strike="noStrike">
                        <a:effectLst/>
                        <a:latin typeface="Arial" panose="020B0604020202020204" pitchFamily="34" charset="0"/>
                      </a:endParaRPr>
                    </a:p>
                  </a:txBody>
                  <a:tcPr marL="9525" marR="9525" marT="9525" marB="0" anchor="b"/>
                </a:tc>
                <a:tc>
                  <a:txBody>
                    <a:bodyPr/>
                    <a:lstStyle/>
                    <a:p>
                      <a:pPr algn="l" fontAlgn="b"/>
                      <a:r>
                        <a:rPr lang="en-US" sz="1100" u="none" strike="noStrike">
                          <a:effectLst/>
                        </a:rPr>
                        <a:t>Media statement - Greater Hobart Councils start preliminary testing of possible site for Derwent ferry expansion.pdf</a:t>
                      </a:r>
                      <a:endParaRPr lang="en-US" sz="1100" b="0" i="0" u="none" strike="noStrike">
                        <a:effectLst/>
                        <a:latin typeface="Arial" panose="020B0604020202020204" pitchFamily="34" charset="0"/>
                      </a:endParaRPr>
                    </a:p>
                  </a:txBody>
                  <a:tcPr marL="9525" marR="9525" marT="9525" marB="0" anchor="b"/>
                </a:tc>
                <a:tc>
                  <a:txBody>
                    <a:bodyPr/>
                    <a:lstStyle/>
                    <a:p>
                      <a:pPr algn="ctr" fontAlgn="b"/>
                      <a:r>
                        <a:rPr lang="en-AU" sz="1100" u="none" strike="noStrike">
                          <a:effectLst/>
                        </a:rPr>
                        <a:t>10</a:t>
                      </a:r>
                      <a:endParaRPr lang="en-AU" sz="11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180321596"/>
                  </a:ext>
                </a:extLst>
              </a:tr>
              <a:tr h="154449">
                <a:tc>
                  <a:txBody>
                    <a:bodyPr/>
                    <a:lstStyle/>
                    <a:p>
                      <a:pPr algn="l" fontAlgn="b"/>
                      <a:r>
                        <a:rPr lang="en-AU" sz="1100" u="none" strike="noStrike">
                          <a:effectLst/>
                        </a:rPr>
                        <a:t>Document</a:t>
                      </a:r>
                      <a:endParaRPr lang="en-AU" sz="1100" b="0" i="0" u="none" strike="noStrike">
                        <a:effectLst/>
                        <a:latin typeface="Arial" panose="020B0604020202020204" pitchFamily="34" charset="0"/>
                      </a:endParaRPr>
                    </a:p>
                  </a:txBody>
                  <a:tcPr marL="9525" marR="9525" marT="9525" marB="0" anchor="b"/>
                </a:tc>
                <a:tc>
                  <a:txBody>
                    <a:bodyPr/>
                    <a:lstStyle/>
                    <a:p>
                      <a:pPr algn="l" fontAlgn="b"/>
                      <a:r>
                        <a:rPr lang="en-AU" sz="1100" u="none" strike="noStrike">
                          <a:effectLst/>
                        </a:rPr>
                        <a:t>Mercury June 14 - Let maritime links set sail.docx</a:t>
                      </a:r>
                      <a:endParaRPr lang="en-AU" sz="1100" b="0" i="0" u="none" strike="noStrike">
                        <a:effectLst/>
                        <a:latin typeface="Arial" panose="020B0604020202020204" pitchFamily="34" charset="0"/>
                      </a:endParaRPr>
                    </a:p>
                  </a:txBody>
                  <a:tcPr marL="9525" marR="9525" marT="9525" marB="0" anchor="b"/>
                </a:tc>
                <a:tc>
                  <a:txBody>
                    <a:bodyPr/>
                    <a:lstStyle/>
                    <a:p>
                      <a:pPr algn="ctr" fontAlgn="b"/>
                      <a:r>
                        <a:rPr lang="en-AU" sz="1100" u="none" strike="noStrike">
                          <a:effectLst/>
                        </a:rPr>
                        <a:t>5</a:t>
                      </a:r>
                      <a:endParaRPr lang="en-AU" sz="11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192339560"/>
                  </a:ext>
                </a:extLst>
              </a:tr>
              <a:tr h="154449">
                <a:tc>
                  <a:txBody>
                    <a:bodyPr/>
                    <a:lstStyle/>
                    <a:p>
                      <a:pPr algn="l" fontAlgn="b"/>
                      <a:r>
                        <a:rPr lang="en-AU" sz="1100" u="none" strike="noStrike">
                          <a:effectLst/>
                        </a:rPr>
                        <a:t>FAQ</a:t>
                      </a:r>
                      <a:endParaRPr lang="en-AU" sz="1100" b="0" i="0" u="none" strike="noStrike">
                        <a:effectLst/>
                        <a:latin typeface="Arial" panose="020B0604020202020204" pitchFamily="34" charset="0"/>
                      </a:endParaRPr>
                    </a:p>
                  </a:txBody>
                  <a:tcPr marL="9525" marR="9525" marT="9525" marB="0" anchor="b"/>
                </a:tc>
                <a:tc>
                  <a:txBody>
                    <a:bodyPr/>
                    <a:lstStyle/>
                    <a:p>
                      <a:pPr algn="l" fontAlgn="b"/>
                      <a:r>
                        <a:rPr lang="en-AU" sz="1100" u="none" strike="noStrike">
                          <a:effectLst/>
                        </a:rPr>
                        <a:t>faqs</a:t>
                      </a:r>
                      <a:endParaRPr lang="en-AU" sz="1100" b="0" i="0" u="none" strike="noStrike">
                        <a:effectLst/>
                        <a:latin typeface="Arial" panose="020B0604020202020204" pitchFamily="34" charset="0"/>
                      </a:endParaRPr>
                    </a:p>
                  </a:txBody>
                  <a:tcPr marL="9525" marR="9525" marT="9525" marB="0" anchor="b"/>
                </a:tc>
                <a:tc>
                  <a:txBody>
                    <a:bodyPr/>
                    <a:lstStyle/>
                    <a:p>
                      <a:pPr algn="ctr" fontAlgn="b"/>
                      <a:r>
                        <a:rPr lang="en-AU" sz="1100" u="none" strike="noStrike">
                          <a:effectLst/>
                        </a:rPr>
                        <a:t>55</a:t>
                      </a:r>
                      <a:endParaRPr lang="en-AU" sz="11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637063064"/>
                  </a:ext>
                </a:extLst>
              </a:tr>
              <a:tr h="154449">
                <a:tc>
                  <a:txBody>
                    <a:bodyPr/>
                    <a:lstStyle/>
                    <a:p>
                      <a:pPr algn="l" fontAlgn="b"/>
                      <a:r>
                        <a:rPr lang="en-AU" sz="1100" u="none" strike="noStrike">
                          <a:effectLst/>
                        </a:rPr>
                        <a:t>Key Dates</a:t>
                      </a:r>
                      <a:endParaRPr lang="en-AU" sz="1100" b="0" i="0" u="none" strike="noStrike">
                        <a:effectLst/>
                        <a:latin typeface="Arial" panose="020B0604020202020204" pitchFamily="34" charset="0"/>
                      </a:endParaRPr>
                    </a:p>
                  </a:txBody>
                  <a:tcPr marL="9525" marR="9525" marT="9525" marB="0" anchor="b"/>
                </a:tc>
                <a:tc>
                  <a:txBody>
                    <a:bodyPr/>
                    <a:lstStyle/>
                    <a:p>
                      <a:pPr algn="l" fontAlgn="b"/>
                      <a:r>
                        <a:rPr lang="en-AU" sz="1100" u="none" strike="noStrike">
                          <a:effectLst/>
                        </a:rPr>
                        <a:t>Key Date</a:t>
                      </a:r>
                      <a:endParaRPr lang="en-AU" sz="1100" b="0" i="0" u="none" strike="noStrike">
                        <a:effectLst/>
                        <a:latin typeface="Arial" panose="020B0604020202020204" pitchFamily="34" charset="0"/>
                      </a:endParaRPr>
                    </a:p>
                  </a:txBody>
                  <a:tcPr marL="9525" marR="9525" marT="9525" marB="0" anchor="b"/>
                </a:tc>
                <a:tc>
                  <a:txBody>
                    <a:bodyPr/>
                    <a:lstStyle/>
                    <a:p>
                      <a:pPr algn="ctr" fontAlgn="b"/>
                      <a:r>
                        <a:rPr lang="en-AU" sz="1100" u="none" strike="noStrike" dirty="0">
                          <a:effectLst/>
                        </a:rPr>
                        <a:t>17</a:t>
                      </a:r>
                      <a:endParaRPr lang="en-AU" sz="11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1887796894"/>
                  </a:ext>
                </a:extLst>
              </a:tr>
            </a:tbl>
          </a:graphicData>
        </a:graphic>
      </p:graphicFrame>
      <p:graphicFrame>
        <p:nvGraphicFramePr>
          <p:cNvPr id="4" name="item_1">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56253912"/>
              </p:ext>
            </p:extLst>
          </p:nvPr>
        </p:nvGraphicFramePr>
        <p:xfrm>
          <a:off x="5814110" y="992119"/>
          <a:ext cx="6117602" cy="35515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5129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4A2821-3C53-4652-A7AD-0A2F598EE510}"/>
              </a:ext>
            </a:extLst>
          </p:cNvPr>
          <p:cNvSpPr>
            <a:spLocks noGrp="1"/>
          </p:cNvSpPr>
          <p:nvPr>
            <p:ph type="title"/>
          </p:nvPr>
        </p:nvSpPr>
        <p:spPr>
          <a:xfrm>
            <a:off x="1698759" y="64730"/>
            <a:ext cx="10193203" cy="834013"/>
          </a:xfrm>
          <a:solidFill>
            <a:srgbClr val="2D3B5D"/>
          </a:solidFill>
        </p:spPr>
        <p:txBody>
          <a:bodyPr>
            <a:noAutofit/>
          </a:bodyPr>
          <a:lstStyle/>
          <a:p>
            <a:r>
              <a:rPr lang="en-AU" sz="3600" b="1" dirty="0">
                <a:solidFill>
                  <a:schemeClr val="bg1"/>
                </a:solidFill>
              </a:rPr>
              <a:t>What was asked - online survey questions</a:t>
            </a:r>
          </a:p>
        </p:txBody>
      </p:sp>
      <p:pic>
        <p:nvPicPr>
          <p:cNvPr id="4" name="Picture 3">
            <a:extLst>
              <a:ext uri="{FF2B5EF4-FFF2-40B4-BE49-F238E27FC236}">
                <a16:creationId xmlns:a16="http://schemas.microsoft.com/office/drawing/2014/main" id="{074F61F6-7811-6B86-6529-6B71CC5F9ED1}"/>
              </a:ext>
            </a:extLst>
          </p:cNvPr>
          <p:cNvPicPr>
            <a:picLocks noChangeAspect="1"/>
          </p:cNvPicPr>
          <p:nvPr/>
        </p:nvPicPr>
        <p:blipFill>
          <a:blip r:embed="rId2"/>
          <a:stretch>
            <a:fillRect/>
          </a:stretch>
        </p:blipFill>
        <p:spPr>
          <a:xfrm>
            <a:off x="1698759" y="974780"/>
            <a:ext cx="4960607" cy="968319"/>
          </a:xfrm>
          <a:prstGeom prst="rect">
            <a:avLst/>
          </a:prstGeom>
        </p:spPr>
      </p:pic>
      <p:pic>
        <p:nvPicPr>
          <p:cNvPr id="7" name="Picture 6">
            <a:extLst>
              <a:ext uri="{FF2B5EF4-FFF2-40B4-BE49-F238E27FC236}">
                <a16:creationId xmlns:a16="http://schemas.microsoft.com/office/drawing/2014/main" id="{30E87989-F6F9-9114-3C5E-2E13E21748C8}"/>
              </a:ext>
            </a:extLst>
          </p:cNvPr>
          <p:cNvPicPr>
            <a:picLocks noChangeAspect="1"/>
          </p:cNvPicPr>
          <p:nvPr/>
        </p:nvPicPr>
        <p:blipFill>
          <a:blip r:embed="rId3"/>
          <a:stretch>
            <a:fillRect/>
          </a:stretch>
        </p:blipFill>
        <p:spPr>
          <a:xfrm>
            <a:off x="1698759" y="2132290"/>
            <a:ext cx="5291246" cy="4570493"/>
          </a:xfrm>
          <a:prstGeom prst="rect">
            <a:avLst/>
          </a:prstGeom>
        </p:spPr>
      </p:pic>
      <p:pic>
        <p:nvPicPr>
          <p:cNvPr id="10" name="Picture 9">
            <a:extLst>
              <a:ext uri="{FF2B5EF4-FFF2-40B4-BE49-F238E27FC236}">
                <a16:creationId xmlns:a16="http://schemas.microsoft.com/office/drawing/2014/main" id="{ED83B7F1-2B23-0413-4AE9-DE0F636D7D05}"/>
              </a:ext>
            </a:extLst>
          </p:cNvPr>
          <p:cNvPicPr>
            <a:picLocks noChangeAspect="1"/>
          </p:cNvPicPr>
          <p:nvPr/>
        </p:nvPicPr>
        <p:blipFill>
          <a:blip r:embed="rId4"/>
          <a:stretch>
            <a:fillRect/>
          </a:stretch>
        </p:blipFill>
        <p:spPr>
          <a:xfrm>
            <a:off x="7146078" y="980309"/>
            <a:ext cx="4795342" cy="4379711"/>
          </a:xfrm>
          <a:prstGeom prst="rect">
            <a:avLst/>
          </a:prstGeom>
        </p:spPr>
      </p:pic>
      <p:pic>
        <p:nvPicPr>
          <p:cNvPr id="12" name="Picture 11">
            <a:extLst>
              <a:ext uri="{FF2B5EF4-FFF2-40B4-BE49-F238E27FC236}">
                <a16:creationId xmlns:a16="http://schemas.microsoft.com/office/drawing/2014/main" id="{83FFEC11-A877-7A8B-C7FC-5811DF69D9F9}"/>
              </a:ext>
            </a:extLst>
          </p:cNvPr>
          <p:cNvPicPr>
            <a:picLocks noChangeAspect="1"/>
          </p:cNvPicPr>
          <p:nvPr/>
        </p:nvPicPr>
        <p:blipFill>
          <a:blip r:embed="rId5"/>
          <a:stretch>
            <a:fillRect/>
          </a:stretch>
        </p:blipFill>
        <p:spPr>
          <a:xfrm>
            <a:off x="7193702" y="5363984"/>
            <a:ext cx="4609727" cy="1338799"/>
          </a:xfrm>
          <a:prstGeom prst="rect">
            <a:avLst/>
          </a:prstGeom>
        </p:spPr>
      </p:pic>
    </p:spTree>
    <p:extLst>
      <p:ext uri="{BB962C8B-B14F-4D97-AF65-F5344CB8AC3E}">
        <p14:creationId xmlns:p14="http://schemas.microsoft.com/office/powerpoint/2010/main" val="1843224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E58B09-3705-7530-7B33-AE46C77655D3}"/>
              </a:ext>
            </a:extLst>
          </p:cNvPr>
          <p:cNvPicPr>
            <a:picLocks noChangeAspect="1"/>
          </p:cNvPicPr>
          <p:nvPr/>
        </p:nvPicPr>
        <p:blipFill>
          <a:blip r:embed="rId2"/>
          <a:stretch>
            <a:fillRect/>
          </a:stretch>
        </p:blipFill>
        <p:spPr>
          <a:xfrm>
            <a:off x="1928946" y="1292229"/>
            <a:ext cx="4300311" cy="5255936"/>
          </a:xfrm>
          <a:prstGeom prst="rect">
            <a:avLst/>
          </a:prstGeom>
        </p:spPr>
      </p:pic>
      <p:pic>
        <p:nvPicPr>
          <p:cNvPr id="7" name="Picture 6">
            <a:extLst>
              <a:ext uri="{FF2B5EF4-FFF2-40B4-BE49-F238E27FC236}">
                <a16:creationId xmlns:a16="http://schemas.microsoft.com/office/drawing/2014/main" id="{319CE4AB-A857-2D99-2B06-040AEB006817}"/>
              </a:ext>
            </a:extLst>
          </p:cNvPr>
          <p:cNvPicPr>
            <a:picLocks noChangeAspect="1"/>
          </p:cNvPicPr>
          <p:nvPr/>
        </p:nvPicPr>
        <p:blipFill>
          <a:blip r:embed="rId3"/>
          <a:stretch>
            <a:fillRect/>
          </a:stretch>
        </p:blipFill>
        <p:spPr>
          <a:xfrm>
            <a:off x="7424739" y="1216165"/>
            <a:ext cx="4249193" cy="5408063"/>
          </a:xfrm>
          <a:prstGeom prst="rect">
            <a:avLst/>
          </a:prstGeom>
        </p:spPr>
      </p:pic>
      <p:sp>
        <p:nvSpPr>
          <p:cNvPr id="6" name="Title 4">
            <a:extLst>
              <a:ext uri="{FF2B5EF4-FFF2-40B4-BE49-F238E27FC236}">
                <a16:creationId xmlns:a16="http://schemas.microsoft.com/office/drawing/2014/main" id="{0A2FA798-86A4-3EE5-AF3D-F3778548DECA}"/>
              </a:ext>
            </a:extLst>
          </p:cNvPr>
          <p:cNvSpPr txBox="1">
            <a:spLocks/>
          </p:cNvSpPr>
          <p:nvPr/>
        </p:nvSpPr>
        <p:spPr>
          <a:xfrm>
            <a:off x="1698759" y="159980"/>
            <a:ext cx="10193203" cy="834013"/>
          </a:xfrm>
          <a:prstGeom prst="rect">
            <a:avLst/>
          </a:prstGeom>
          <a:solidFill>
            <a:srgbClr val="2D3B5D"/>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rPr>
              <a:t>What was asked - online survey questions</a:t>
            </a:r>
          </a:p>
        </p:txBody>
      </p:sp>
    </p:spTree>
    <p:extLst>
      <p:ext uri="{BB962C8B-B14F-4D97-AF65-F5344CB8AC3E}">
        <p14:creationId xmlns:p14="http://schemas.microsoft.com/office/powerpoint/2010/main" val="2315568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FEBAC9-BCCD-B0D0-0CDC-BE2C9435541D}"/>
              </a:ext>
            </a:extLst>
          </p:cNvPr>
          <p:cNvPicPr>
            <a:picLocks noChangeAspect="1"/>
          </p:cNvPicPr>
          <p:nvPr/>
        </p:nvPicPr>
        <p:blipFill>
          <a:blip r:embed="rId2"/>
          <a:stretch>
            <a:fillRect/>
          </a:stretch>
        </p:blipFill>
        <p:spPr>
          <a:xfrm>
            <a:off x="1776598" y="2034728"/>
            <a:ext cx="4984700" cy="2989709"/>
          </a:xfrm>
          <a:prstGeom prst="rect">
            <a:avLst/>
          </a:prstGeom>
        </p:spPr>
      </p:pic>
      <p:pic>
        <p:nvPicPr>
          <p:cNvPr id="7" name="Picture 6">
            <a:extLst>
              <a:ext uri="{FF2B5EF4-FFF2-40B4-BE49-F238E27FC236}">
                <a16:creationId xmlns:a16="http://schemas.microsoft.com/office/drawing/2014/main" id="{AE014C78-A92F-644B-8D36-E37196D1EF51}"/>
              </a:ext>
            </a:extLst>
          </p:cNvPr>
          <p:cNvPicPr>
            <a:picLocks noChangeAspect="1"/>
          </p:cNvPicPr>
          <p:nvPr/>
        </p:nvPicPr>
        <p:blipFill>
          <a:blip r:embed="rId3"/>
          <a:stretch>
            <a:fillRect/>
          </a:stretch>
        </p:blipFill>
        <p:spPr>
          <a:xfrm>
            <a:off x="7524097" y="1410797"/>
            <a:ext cx="4248751" cy="5213842"/>
          </a:xfrm>
          <a:prstGeom prst="rect">
            <a:avLst/>
          </a:prstGeom>
        </p:spPr>
      </p:pic>
      <p:sp>
        <p:nvSpPr>
          <p:cNvPr id="6" name="Title 4">
            <a:extLst>
              <a:ext uri="{FF2B5EF4-FFF2-40B4-BE49-F238E27FC236}">
                <a16:creationId xmlns:a16="http://schemas.microsoft.com/office/drawing/2014/main" id="{4272CE7A-E213-6328-72E5-161A629EF0DF}"/>
              </a:ext>
            </a:extLst>
          </p:cNvPr>
          <p:cNvSpPr txBox="1">
            <a:spLocks/>
          </p:cNvSpPr>
          <p:nvPr/>
        </p:nvSpPr>
        <p:spPr>
          <a:xfrm>
            <a:off x="1698759" y="193317"/>
            <a:ext cx="10193203" cy="834013"/>
          </a:xfrm>
          <a:prstGeom prst="rect">
            <a:avLst/>
          </a:prstGeom>
          <a:solidFill>
            <a:srgbClr val="2D3B5D"/>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rPr>
              <a:t>What was asked - online survey questions</a:t>
            </a:r>
          </a:p>
        </p:txBody>
      </p:sp>
    </p:spTree>
    <p:extLst>
      <p:ext uri="{BB962C8B-B14F-4D97-AF65-F5344CB8AC3E}">
        <p14:creationId xmlns:p14="http://schemas.microsoft.com/office/powerpoint/2010/main" val="2658917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676748" y="291974"/>
            <a:ext cx="8125751" cy="805342"/>
          </a:xfrm>
          <a:solidFill>
            <a:srgbClr val="2D3B5D"/>
          </a:solidFill>
        </p:spPr>
        <p:txBody>
          <a:bodyPr>
            <a:normAutofit/>
          </a:bodyPr>
          <a:lstStyle/>
          <a:p>
            <a:r>
              <a:rPr lang="en-US" sz="3600" b="1" dirty="0">
                <a:solidFill>
                  <a:schemeClr val="bg1"/>
                </a:solidFill>
              </a:rPr>
              <a:t>Q1. Lindisfarne Sailing Club site: positives</a:t>
            </a:r>
            <a:endParaRPr lang="en-AU" sz="3600" b="1" dirty="0">
              <a:solidFill>
                <a:schemeClr val="bg1"/>
              </a:solidFill>
            </a:endParaRPr>
          </a:p>
        </p:txBody>
      </p:sp>
      <p:graphicFrame>
        <p:nvGraphicFramePr>
          <p:cNvPr id="4" name="Table 3">
            <a:extLst>
              <a:ext uri="{FF2B5EF4-FFF2-40B4-BE49-F238E27FC236}">
                <a16:creationId xmlns:a16="http://schemas.microsoft.com/office/drawing/2014/main" id="{0A9C2602-7417-6A0A-A1A4-14F09BCAB58E}"/>
              </a:ext>
            </a:extLst>
          </p:cNvPr>
          <p:cNvGraphicFramePr>
            <a:graphicFrameLocks noGrp="1"/>
          </p:cNvGraphicFramePr>
          <p:nvPr>
            <p:extLst>
              <p:ext uri="{D42A27DB-BD31-4B8C-83A1-F6EECF244321}">
                <p14:modId xmlns:p14="http://schemas.microsoft.com/office/powerpoint/2010/main" val="1628431516"/>
              </p:ext>
            </p:extLst>
          </p:nvPr>
        </p:nvGraphicFramePr>
        <p:xfrm>
          <a:off x="1676748" y="1704472"/>
          <a:ext cx="9773575" cy="4861554"/>
        </p:xfrm>
        <a:graphic>
          <a:graphicData uri="http://schemas.openxmlformats.org/drawingml/2006/table">
            <a:tbl>
              <a:tblPr>
                <a:tableStyleId>{793D81CF-94F2-401A-BA57-92F5A7B2D0C5}</a:tableStyleId>
              </a:tblPr>
              <a:tblGrid>
                <a:gridCol w="8518389">
                  <a:extLst>
                    <a:ext uri="{9D8B030D-6E8A-4147-A177-3AD203B41FA5}">
                      <a16:colId xmlns:a16="http://schemas.microsoft.com/office/drawing/2014/main" val="635930785"/>
                    </a:ext>
                  </a:extLst>
                </a:gridCol>
                <a:gridCol w="1255186">
                  <a:extLst>
                    <a:ext uri="{9D8B030D-6E8A-4147-A177-3AD203B41FA5}">
                      <a16:colId xmlns:a16="http://schemas.microsoft.com/office/drawing/2014/main" val="809900503"/>
                    </a:ext>
                  </a:extLst>
                </a:gridCol>
              </a:tblGrid>
              <a:tr h="579920">
                <a:tc>
                  <a:txBody>
                    <a:bodyPr/>
                    <a:lstStyle/>
                    <a:p>
                      <a:pPr marL="72000" algn="l" fontAlgn="b"/>
                      <a:r>
                        <a:rPr lang="en-US" sz="1400" b="1" u="none" strike="noStrike" dirty="0">
                          <a:effectLst/>
                        </a:rPr>
                        <a:t>CENTRAL: </a:t>
                      </a:r>
                      <a:r>
                        <a:rPr lang="en-US" sz="1400" b="0" u="none" strike="noStrike" dirty="0">
                          <a:effectLst/>
                        </a:rPr>
                        <a:t>more central /  closer to shops &amp; village / better for businesses/less impact on homes (already non-residential)</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dirty="0">
                          <a:effectLst/>
                        </a:rPr>
                        <a:t>130</a:t>
                      </a:r>
                      <a:endParaRPr lang="en-AU"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1523745992"/>
                  </a:ext>
                </a:extLst>
              </a:tr>
              <a:tr h="305831">
                <a:tc>
                  <a:txBody>
                    <a:bodyPr/>
                    <a:lstStyle/>
                    <a:p>
                      <a:pPr marL="72000" algn="l" fontAlgn="b"/>
                      <a:r>
                        <a:rPr lang="en-US" sz="1400" b="1" u="none" strike="noStrike" dirty="0">
                          <a:effectLst/>
                        </a:rPr>
                        <a:t>LESS EXPOSED</a:t>
                      </a:r>
                      <a:r>
                        <a:rPr lang="en-US" sz="1400" b="0" u="none" strike="noStrike" dirty="0">
                          <a:effectLst/>
                        </a:rPr>
                        <a:t>: sheltered/ calmer waters /larger site / closer to city - shorter trip</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dirty="0">
                          <a:effectLst/>
                        </a:rPr>
                        <a:t>58</a:t>
                      </a:r>
                      <a:endParaRPr lang="en-AU"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3707470235"/>
                  </a:ext>
                </a:extLst>
              </a:tr>
              <a:tr h="305831">
                <a:tc>
                  <a:txBody>
                    <a:bodyPr/>
                    <a:lstStyle/>
                    <a:p>
                      <a:pPr marL="72000" algn="l" fontAlgn="b"/>
                      <a:r>
                        <a:rPr lang="en-US" sz="1400" b="1" u="none" strike="noStrike" dirty="0">
                          <a:effectLst/>
                        </a:rPr>
                        <a:t>BETTER CONNECTED </a:t>
                      </a:r>
                      <a:r>
                        <a:rPr lang="en-US" sz="1400" b="0" u="none" strike="noStrike" dirty="0">
                          <a:effectLst/>
                        </a:rPr>
                        <a:t>- easy to walk to / bike paths / existing bus/safer &amp; well lit</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dirty="0">
                          <a:effectLst/>
                        </a:rPr>
                        <a:t>50</a:t>
                      </a:r>
                      <a:endParaRPr lang="en-AU"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2860439233"/>
                  </a:ext>
                </a:extLst>
              </a:tr>
              <a:tr h="305831">
                <a:tc>
                  <a:txBody>
                    <a:bodyPr/>
                    <a:lstStyle/>
                    <a:p>
                      <a:pPr marL="72000" algn="l" fontAlgn="b"/>
                      <a:r>
                        <a:rPr lang="en-US" sz="1400" b="1" u="none" strike="noStrike" dirty="0">
                          <a:effectLst/>
                        </a:rPr>
                        <a:t>GOOD SITE</a:t>
                      </a:r>
                      <a:r>
                        <a:rPr lang="en-US" sz="1400" b="0" u="none" strike="noStrike" dirty="0">
                          <a:effectLst/>
                        </a:rPr>
                        <a:t>: great spot / established site (infrastructure there)/cheaper (expectation)</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45</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215055537"/>
                  </a:ext>
                </a:extLst>
              </a:tr>
              <a:tr h="305831">
                <a:tc>
                  <a:txBody>
                    <a:bodyPr/>
                    <a:lstStyle/>
                    <a:p>
                      <a:pPr marL="72000" algn="l" fontAlgn="b"/>
                      <a:r>
                        <a:rPr lang="en-US" sz="1400" b="1" u="none" strike="noStrike" dirty="0">
                          <a:effectLst/>
                        </a:rPr>
                        <a:t>ACCESS: </a:t>
                      </a:r>
                      <a:r>
                        <a:rPr lang="en-US" sz="1400" b="0" u="none" strike="noStrike" dirty="0">
                          <a:effectLst/>
                        </a:rPr>
                        <a:t>convenient / easy access / flat </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35</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351946873"/>
                  </a:ext>
                </a:extLst>
              </a:tr>
              <a:tr h="305831">
                <a:tc>
                  <a:txBody>
                    <a:bodyPr/>
                    <a:lstStyle/>
                    <a:p>
                      <a:pPr marL="72000" algn="l" fontAlgn="b"/>
                      <a:r>
                        <a:rPr lang="en-US" sz="1400" b="1" u="none" strike="noStrike" dirty="0">
                          <a:effectLst/>
                        </a:rPr>
                        <a:t>PARKING: </a:t>
                      </a:r>
                      <a:r>
                        <a:rPr lang="en-US" sz="1400" b="0" u="none" strike="noStrike" dirty="0">
                          <a:effectLst/>
                        </a:rPr>
                        <a:t>carpark / better parking</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34</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4254787433"/>
                  </a:ext>
                </a:extLst>
              </a:tr>
              <a:tr h="305831">
                <a:tc>
                  <a:txBody>
                    <a:bodyPr/>
                    <a:lstStyle/>
                    <a:p>
                      <a:pPr marL="72000" algn="l" fontAlgn="b"/>
                      <a:r>
                        <a:rPr lang="en-US" sz="1400" b="1" u="none" strike="noStrike" dirty="0">
                          <a:effectLst/>
                        </a:rPr>
                        <a:t>LARGER CATCHMENT: </a:t>
                      </a:r>
                      <a:r>
                        <a:rPr lang="en-US" sz="1400" b="0" u="none" strike="noStrike" dirty="0">
                          <a:effectLst/>
                        </a:rPr>
                        <a:t>good for community/will be used more/close to more people</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25</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25605630"/>
                  </a:ext>
                </a:extLst>
              </a:tr>
              <a:tr h="305831">
                <a:tc>
                  <a:txBody>
                    <a:bodyPr/>
                    <a:lstStyle/>
                    <a:p>
                      <a:pPr marL="72000" algn="l" fontAlgn="b"/>
                      <a:r>
                        <a:rPr lang="en-US" sz="1400" b="1" u="none" strike="noStrike" dirty="0">
                          <a:effectLst/>
                        </a:rPr>
                        <a:t>BENEFIT: </a:t>
                      </a:r>
                      <a:r>
                        <a:rPr lang="en-US" sz="1400" b="0" u="none" strike="noStrike" dirty="0">
                          <a:effectLst/>
                        </a:rPr>
                        <a:t>will benefit the sailing club &amp; community facilities/site needs upgrading</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25</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163502020"/>
                  </a:ext>
                </a:extLst>
              </a:tr>
              <a:tr h="305831">
                <a:tc>
                  <a:txBody>
                    <a:bodyPr/>
                    <a:lstStyle/>
                    <a:p>
                      <a:pPr marL="72000" algn="l" fontAlgn="b"/>
                      <a:r>
                        <a:rPr lang="en-US" sz="1400" b="1" u="none" strike="noStrike" dirty="0">
                          <a:effectLst/>
                        </a:rPr>
                        <a:t>BRIDGE: </a:t>
                      </a:r>
                      <a:r>
                        <a:rPr lang="en-US" sz="1400" b="0" u="none" strike="noStrike" dirty="0">
                          <a:effectLst/>
                        </a:rPr>
                        <a:t>will ease traffic / improve commute</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13</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972731914"/>
                  </a:ext>
                </a:extLst>
              </a:tr>
              <a:tr h="305831">
                <a:tc>
                  <a:txBody>
                    <a:bodyPr/>
                    <a:lstStyle/>
                    <a:p>
                      <a:pPr marL="72000" algn="l" fontAlgn="b"/>
                      <a:r>
                        <a:rPr lang="en-US" sz="1400" b="1" u="none" strike="noStrike" dirty="0">
                          <a:effectLst/>
                        </a:rPr>
                        <a:t>USERS: </a:t>
                      </a:r>
                      <a:r>
                        <a:rPr lang="en-US" sz="1400" b="0" u="none" strike="noStrike" dirty="0">
                          <a:effectLst/>
                        </a:rPr>
                        <a:t>better for visitors / easier to access for Rose Bay &amp; Geilston Bay</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6</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2703778585"/>
                  </a:ext>
                </a:extLst>
              </a:tr>
              <a:tr h="305831">
                <a:tc>
                  <a:txBody>
                    <a:bodyPr/>
                    <a:lstStyle/>
                    <a:p>
                      <a:pPr marL="72000" algn="l" fontAlgn="b"/>
                      <a:r>
                        <a:rPr lang="en-US" sz="1400" b="1" u="none" strike="noStrike" dirty="0">
                          <a:effectLst/>
                        </a:rPr>
                        <a:t>PIER</a:t>
                      </a:r>
                      <a:r>
                        <a:rPr lang="en-US" sz="1400" b="0" u="none" strike="noStrike" dirty="0">
                          <a:effectLst/>
                        </a:rPr>
                        <a:t>: good location  for café / restaurant</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5</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3525311401"/>
                  </a:ext>
                </a:extLst>
              </a:tr>
              <a:tr h="305831">
                <a:tc>
                  <a:txBody>
                    <a:bodyPr/>
                    <a:lstStyle/>
                    <a:p>
                      <a:pPr marL="72000" algn="l" fontAlgn="b"/>
                      <a:r>
                        <a:rPr lang="en-US" sz="1400" b="1" u="none" strike="noStrike" dirty="0">
                          <a:effectLst/>
                        </a:rPr>
                        <a:t>ELDERLY: </a:t>
                      </a:r>
                      <a:r>
                        <a:rPr lang="en-US" sz="1400" b="0" u="none" strike="noStrike" dirty="0">
                          <a:effectLst/>
                        </a:rPr>
                        <a:t>close to retirement village (gives access to town)</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5</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4192131452"/>
                  </a:ext>
                </a:extLst>
              </a:tr>
              <a:tr h="305831">
                <a:tc>
                  <a:txBody>
                    <a:bodyPr/>
                    <a:lstStyle/>
                    <a:p>
                      <a:pPr marL="72000" algn="l" fontAlgn="b"/>
                      <a:r>
                        <a:rPr lang="en-US" sz="1400" b="1" u="none" strike="noStrike" dirty="0">
                          <a:effectLst/>
                        </a:rPr>
                        <a:t>PERSONAL SAFETY: </a:t>
                      </a:r>
                      <a:r>
                        <a:rPr lang="en-US" sz="1400" b="0" u="none" strike="noStrike" dirty="0">
                          <a:effectLst/>
                        </a:rPr>
                        <a:t>safer at night (passenger safety)/more visible</a:t>
                      </a:r>
                      <a:endParaRPr lang="en-US" sz="1400" b="0" i="0" u="none" strike="noStrike" dirty="0">
                        <a:effectLst/>
                        <a:latin typeface="Arial" panose="020B0604020202020204" pitchFamily="34" charset="0"/>
                      </a:endParaRPr>
                    </a:p>
                  </a:txBody>
                  <a:tcPr marL="9525" marR="9525" marT="9525" marB="0" anchor="b"/>
                </a:tc>
                <a:tc>
                  <a:txBody>
                    <a:bodyPr/>
                    <a:lstStyle/>
                    <a:p>
                      <a:pPr algn="ctr" fontAlgn="b"/>
                      <a:r>
                        <a:rPr lang="en-AU" sz="1400" b="0" u="none" strike="noStrike">
                          <a:effectLst/>
                        </a:rPr>
                        <a:t>2</a:t>
                      </a:r>
                      <a:endParaRPr lang="en-AU" sz="14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4104971916"/>
                  </a:ext>
                </a:extLst>
              </a:tr>
              <a:tr h="305831">
                <a:tc>
                  <a:txBody>
                    <a:bodyPr/>
                    <a:lstStyle/>
                    <a:p>
                      <a:pPr marL="72000" algn="l" fontAlgn="b"/>
                      <a:endParaRPr lang="en-AU" sz="1400" b="0" i="0" u="none" strike="noStrike" dirty="0">
                        <a:effectLst/>
                        <a:latin typeface="Arial" panose="020B0604020202020204" pitchFamily="34" charset="0"/>
                      </a:endParaRPr>
                    </a:p>
                  </a:txBody>
                  <a:tcPr marL="9525" marR="9525" marT="9525" marB="0" anchor="b"/>
                </a:tc>
                <a:tc>
                  <a:txBody>
                    <a:bodyPr/>
                    <a:lstStyle/>
                    <a:p>
                      <a:pPr algn="ctr" fontAlgn="b"/>
                      <a:endParaRPr lang="en-AU" sz="1400" b="0" i="0"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4221871022"/>
                  </a:ext>
                </a:extLst>
              </a:tr>
              <a:tr h="305831">
                <a:tc>
                  <a:txBody>
                    <a:bodyPr/>
                    <a:lstStyle/>
                    <a:p>
                      <a:pPr marL="72000" algn="l" fontAlgn="b"/>
                      <a:r>
                        <a:rPr lang="en-US" sz="1400" b="1" u="none" strike="noStrike" dirty="0">
                          <a:solidFill>
                            <a:schemeClr val="accent1"/>
                          </a:solidFill>
                          <a:effectLst/>
                        </a:rPr>
                        <a:t>NONE: none /not supported</a:t>
                      </a:r>
                      <a:endParaRPr lang="en-US" sz="1400" b="1" i="0" u="none" strike="noStrike" dirty="0">
                        <a:solidFill>
                          <a:schemeClr val="accent1"/>
                        </a:solidFill>
                        <a:effectLst/>
                        <a:latin typeface="Arial" panose="020B0604020202020204" pitchFamily="34" charset="0"/>
                      </a:endParaRPr>
                    </a:p>
                  </a:txBody>
                  <a:tcPr marL="9525" marR="9525" marT="9525" marB="0" anchor="b"/>
                </a:tc>
                <a:tc>
                  <a:txBody>
                    <a:bodyPr/>
                    <a:lstStyle/>
                    <a:p>
                      <a:pPr algn="ctr" fontAlgn="b"/>
                      <a:r>
                        <a:rPr lang="en-AU" sz="1400" b="1" u="none" strike="noStrike" dirty="0">
                          <a:solidFill>
                            <a:schemeClr val="accent1"/>
                          </a:solidFill>
                          <a:effectLst/>
                        </a:rPr>
                        <a:t>170</a:t>
                      </a:r>
                      <a:endParaRPr lang="en-AU" sz="1400" b="1" i="0" u="none" strike="noStrike" dirty="0">
                        <a:solidFill>
                          <a:schemeClr val="accent1"/>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074978283"/>
                  </a:ext>
                </a:extLst>
              </a:tr>
            </a:tbl>
          </a:graphicData>
        </a:graphic>
      </p:graphicFrame>
      <p:pic>
        <p:nvPicPr>
          <p:cNvPr id="3" name="Picture 2" descr="Aerial view of boats in a harbor&#10;&#10;Description automatically generated">
            <a:extLst>
              <a:ext uri="{FF2B5EF4-FFF2-40B4-BE49-F238E27FC236}">
                <a16:creationId xmlns:a16="http://schemas.microsoft.com/office/drawing/2014/main" id="{A592B1DC-1FF4-D90E-D8F0-56370A584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9715" y="114300"/>
            <a:ext cx="2138935" cy="1484924"/>
          </a:xfrm>
          <a:prstGeom prst="rect">
            <a:avLst/>
          </a:prstGeom>
        </p:spPr>
      </p:pic>
    </p:spTree>
    <p:extLst>
      <p:ext uri="{BB962C8B-B14F-4D97-AF65-F5344CB8AC3E}">
        <p14:creationId xmlns:p14="http://schemas.microsoft.com/office/powerpoint/2010/main" val="4253621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580225" y="291974"/>
            <a:ext cx="8325776" cy="805342"/>
          </a:xfrm>
          <a:solidFill>
            <a:srgbClr val="2D3B5D"/>
          </a:solidFill>
        </p:spPr>
        <p:txBody>
          <a:bodyPr>
            <a:normAutofit/>
          </a:bodyPr>
          <a:lstStyle/>
          <a:p>
            <a:r>
              <a:rPr lang="en-US" sz="3600" b="1" dirty="0">
                <a:solidFill>
                  <a:schemeClr val="bg1"/>
                </a:solidFill>
              </a:rPr>
              <a:t>Q2. Lindisfarne Sailing Club site: concerns</a:t>
            </a:r>
            <a:endParaRPr lang="en-AU" sz="3600" b="1" dirty="0">
              <a:solidFill>
                <a:schemeClr val="bg1"/>
              </a:solidFill>
            </a:endParaRPr>
          </a:p>
        </p:txBody>
      </p:sp>
      <p:graphicFrame>
        <p:nvGraphicFramePr>
          <p:cNvPr id="4" name="Table 3">
            <a:extLst>
              <a:ext uri="{FF2B5EF4-FFF2-40B4-BE49-F238E27FC236}">
                <a16:creationId xmlns:a16="http://schemas.microsoft.com/office/drawing/2014/main" id="{B8DA034D-5D24-DBC2-3B88-037B9DCD46E4}"/>
              </a:ext>
            </a:extLst>
          </p:cNvPr>
          <p:cNvGraphicFramePr>
            <a:graphicFrameLocks noGrp="1"/>
          </p:cNvGraphicFramePr>
          <p:nvPr>
            <p:extLst>
              <p:ext uri="{D42A27DB-BD31-4B8C-83A1-F6EECF244321}">
                <p14:modId xmlns:p14="http://schemas.microsoft.com/office/powerpoint/2010/main" val="441946379"/>
              </p:ext>
            </p:extLst>
          </p:nvPr>
        </p:nvGraphicFramePr>
        <p:xfrm>
          <a:off x="1580225" y="1651229"/>
          <a:ext cx="10207388" cy="5029618"/>
        </p:xfrm>
        <a:graphic>
          <a:graphicData uri="http://schemas.openxmlformats.org/drawingml/2006/table">
            <a:tbl>
              <a:tblPr>
                <a:tableStyleId>{793D81CF-94F2-401A-BA57-92F5A7B2D0C5}</a:tableStyleId>
              </a:tblPr>
              <a:tblGrid>
                <a:gridCol w="8764935">
                  <a:extLst>
                    <a:ext uri="{9D8B030D-6E8A-4147-A177-3AD203B41FA5}">
                      <a16:colId xmlns:a16="http://schemas.microsoft.com/office/drawing/2014/main" val="2215244033"/>
                    </a:ext>
                  </a:extLst>
                </a:gridCol>
                <a:gridCol w="1442453">
                  <a:extLst>
                    <a:ext uri="{9D8B030D-6E8A-4147-A177-3AD203B41FA5}">
                      <a16:colId xmlns:a16="http://schemas.microsoft.com/office/drawing/2014/main" val="4114560987"/>
                    </a:ext>
                  </a:extLst>
                </a:gridCol>
              </a:tblGrid>
              <a:tr h="484765">
                <a:tc>
                  <a:txBody>
                    <a:bodyPr/>
                    <a:lstStyle/>
                    <a:p>
                      <a:pPr marL="72000" algn="l" fontAlgn="b"/>
                      <a:r>
                        <a:rPr lang="en-US" sz="1400" b="1" u="none" strike="noStrike" dirty="0">
                          <a:effectLst/>
                        </a:rPr>
                        <a:t>OTHER USER IMPACTS</a:t>
                      </a:r>
                      <a:r>
                        <a:rPr lang="en-US" sz="1400" u="none" strike="noStrike" dirty="0">
                          <a:effectLst/>
                        </a:rPr>
                        <a:t>: impact on other existing users of the water/impact on MYCT/Dragon Boats/wash and safety concerns/moorings will go/access for other users impacted</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191</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3476410077"/>
                  </a:ext>
                </a:extLst>
              </a:tr>
              <a:tr h="247338">
                <a:tc>
                  <a:txBody>
                    <a:bodyPr/>
                    <a:lstStyle/>
                    <a:p>
                      <a:pPr marL="72000" algn="l" fontAlgn="b"/>
                      <a:r>
                        <a:rPr lang="en-US" sz="1400" b="1" u="none" strike="noStrike" dirty="0">
                          <a:effectLst/>
                        </a:rPr>
                        <a:t>PARKING: </a:t>
                      </a:r>
                      <a:r>
                        <a:rPr lang="en-US" sz="1400" u="none" strike="noStrike" dirty="0">
                          <a:effectLst/>
                        </a:rPr>
                        <a:t>parking concerns/enough parking?/the MYCT car park will be used/tennis parking will be used</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149</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1714017833"/>
                  </a:ext>
                </a:extLst>
              </a:tr>
              <a:tr h="247338">
                <a:tc>
                  <a:txBody>
                    <a:bodyPr/>
                    <a:lstStyle/>
                    <a:p>
                      <a:pPr marL="72000" algn="l" fontAlgn="b"/>
                      <a:r>
                        <a:rPr lang="en-US" sz="1400" b="1" u="none" strike="noStrike">
                          <a:effectLst/>
                        </a:rPr>
                        <a:t>TRAFFIC</a:t>
                      </a:r>
                      <a:r>
                        <a:rPr lang="en-US" sz="1400" u="none" strike="noStrike">
                          <a:effectLst/>
                        </a:rPr>
                        <a:t>: roads/traffic congestion/pedestrian safety with more cars/drop off area</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dirty="0">
                          <a:effectLst/>
                        </a:rPr>
                        <a:t>38</a:t>
                      </a:r>
                      <a:endParaRPr lang="en-AU" sz="1400" b="0" i="0" u="none" strike="noStrike" dirty="0">
                        <a:effectLst/>
                        <a:latin typeface="Arial" panose="020B0604020202020204" pitchFamily="34" charset="0"/>
                      </a:endParaRPr>
                    </a:p>
                  </a:txBody>
                  <a:tcPr marL="8906" marR="8906" marT="8906" marB="0" anchor="b"/>
                </a:tc>
                <a:extLst>
                  <a:ext uri="{0D108BD9-81ED-4DB2-BD59-A6C34878D82A}">
                    <a16:rowId xmlns:a16="http://schemas.microsoft.com/office/drawing/2014/main" val="2179989376"/>
                  </a:ext>
                </a:extLst>
              </a:tr>
              <a:tr h="247338">
                <a:tc>
                  <a:txBody>
                    <a:bodyPr/>
                    <a:lstStyle/>
                    <a:p>
                      <a:pPr marL="72000" algn="l" fontAlgn="b"/>
                      <a:r>
                        <a:rPr lang="en-US" sz="1400" b="1" u="none" strike="noStrike" dirty="0">
                          <a:effectLst/>
                        </a:rPr>
                        <a:t>SLOWER</a:t>
                      </a:r>
                      <a:r>
                        <a:rPr lang="en-US" sz="1400" u="none" strike="noStrike" dirty="0">
                          <a:effectLst/>
                        </a:rPr>
                        <a:t>: slower ferry trip/further distance to town/ further from other stops/difficult approach</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34</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3782093671"/>
                  </a:ext>
                </a:extLst>
              </a:tr>
              <a:tr h="722192">
                <a:tc>
                  <a:txBody>
                    <a:bodyPr/>
                    <a:lstStyle/>
                    <a:p>
                      <a:pPr marL="72000" algn="l" fontAlgn="b"/>
                      <a:r>
                        <a:rPr lang="en-US" sz="1400" b="1" u="none" strike="noStrike">
                          <a:effectLst/>
                        </a:rPr>
                        <a:t>LOSS OF SAILING CLUB</a:t>
                      </a:r>
                      <a:r>
                        <a:rPr lang="en-US" sz="1400" u="none" strike="noStrike">
                          <a:effectLst/>
                        </a:rPr>
                        <a:t>: will it impact sailing club activity? Will disrupt sailing club/Loss of the sailing club? Displacement of sailing club/loss of community space/would need significant upgrade/will fitness lessons still happen? children's sailing impacts?</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26</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434900664"/>
                  </a:ext>
                </a:extLst>
              </a:tr>
              <a:tr h="247338">
                <a:tc>
                  <a:txBody>
                    <a:bodyPr/>
                    <a:lstStyle/>
                    <a:p>
                      <a:pPr marL="72000" algn="l" fontAlgn="b"/>
                      <a:r>
                        <a:rPr lang="en-US" sz="1400" b="1" u="none" strike="noStrike" dirty="0">
                          <a:effectLst/>
                        </a:rPr>
                        <a:t>BUS: </a:t>
                      </a:r>
                      <a:r>
                        <a:rPr lang="en-US" sz="1400" u="none" strike="noStrike" dirty="0">
                          <a:effectLst/>
                        </a:rPr>
                        <a:t>will there be a bus? how could a bus fit?</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23</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1140850948"/>
                  </a:ext>
                </a:extLst>
              </a:tr>
              <a:tr h="247338">
                <a:tc>
                  <a:txBody>
                    <a:bodyPr/>
                    <a:lstStyle/>
                    <a:p>
                      <a:pPr marL="72000" algn="l" fontAlgn="b"/>
                      <a:r>
                        <a:rPr lang="en-US" sz="1400" b="1" u="none" strike="noStrike" dirty="0">
                          <a:effectLst/>
                        </a:rPr>
                        <a:t>CONNECTIONS: </a:t>
                      </a:r>
                      <a:r>
                        <a:rPr lang="en-US" sz="1400" u="none" strike="noStrike" dirty="0">
                          <a:effectLst/>
                        </a:rPr>
                        <a:t>connections and access/ensure walking/cycling/wheelchair access /commuter rush impacts</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12</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3951697715"/>
                  </a:ext>
                </a:extLst>
              </a:tr>
              <a:tr h="247338">
                <a:tc>
                  <a:txBody>
                    <a:bodyPr/>
                    <a:lstStyle/>
                    <a:p>
                      <a:pPr marL="72000" algn="l" fontAlgn="b"/>
                      <a:r>
                        <a:rPr lang="en-US" sz="1400" b="1" u="none" strike="noStrike">
                          <a:effectLst/>
                        </a:rPr>
                        <a:t>RESIDENTS: </a:t>
                      </a:r>
                      <a:r>
                        <a:rPr lang="en-US" sz="1400" u="none" strike="noStrike">
                          <a:effectLst/>
                        </a:rPr>
                        <a:t>impact on local residents/annoying for residents/ferry commuters parking on streets/noise</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10</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3549074908"/>
                  </a:ext>
                </a:extLst>
              </a:tr>
              <a:tr h="247338">
                <a:tc>
                  <a:txBody>
                    <a:bodyPr/>
                    <a:lstStyle/>
                    <a:p>
                      <a:pPr marL="72000" algn="l" fontAlgn="b"/>
                      <a:r>
                        <a:rPr lang="en-US" sz="1400" b="1" u="none" strike="noStrike" dirty="0">
                          <a:effectLst/>
                        </a:rPr>
                        <a:t>SITE</a:t>
                      </a:r>
                      <a:r>
                        <a:rPr lang="en-US" sz="1400" u="none" strike="noStrike" dirty="0">
                          <a:effectLst/>
                        </a:rPr>
                        <a:t>: not a good site/other sites should be first (Howrah, Kingston)</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6</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1344197168"/>
                  </a:ext>
                </a:extLst>
              </a:tr>
              <a:tr h="247338">
                <a:tc>
                  <a:txBody>
                    <a:bodyPr/>
                    <a:lstStyle/>
                    <a:p>
                      <a:pPr marL="72000" algn="l" fontAlgn="b"/>
                      <a:r>
                        <a:rPr lang="en-US" sz="1400" b="1" u="none" strike="noStrike" dirty="0">
                          <a:effectLst/>
                        </a:rPr>
                        <a:t>MISC</a:t>
                      </a:r>
                      <a:r>
                        <a:rPr lang="en-US" sz="1400" u="none" strike="noStrike" dirty="0">
                          <a:effectLst/>
                        </a:rPr>
                        <a:t>: yes concerns - no further information</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4</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2345793630"/>
                  </a:ext>
                </a:extLst>
              </a:tr>
              <a:tr h="484765">
                <a:tc>
                  <a:txBody>
                    <a:bodyPr/>
                    <a:lstStyle/>
                    <a:p>
                      <a:pPr marL="72000" algn="l" fontAlgn="b"/>
                      <a:r>
                        <a:rPr lang="en-US" sz="1400" b="1" u="none" strike="noStrike" dirty="0">
                          <a:effectLst/>
                        </a:rPr>
                        <a:t>TIMETABLE: </a:t>
                      </a:r>
                      <a:r>
                        <a:rPr lang="en-US" sz="1400" u="none" strike="noStrike" dirty="0">
                          <a:effectLst/>
                        </a:rPr>
                        <a:t>what will the timetable be and clarity on impacts on existing users? ferry schedule will be impacted with a busy bay</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3</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811180419"/>
                  </a:ext>
                </a:extLst>
              </a:tr>
              <a:tr h="24733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400" b="1" u="none" strike="noStrike" dirty="0">
                          <a:effectLst/>
                        </a:rPr>
                        <a:t>DEMOGRAPHICS</a:t>
                      </a:r>
                      <a:r>
                        <a:rPr lang="en-US" sz="1400" u="none" strike="noStrike" dirty="0">
                          <a:effectLst/>
                        </a:rPr>
                        <a:t>: Lindisfarne is elderly/won’t use the ferry /will be used by Montague bay and Geilston Bay residents</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dirty="0">
                          <a:effectLst/>
                        </a:rPr>
                        <a:t>5</a:t>
                      </a:r>
                      <a:endParaRPr lang="en-AU" sz="1400" b="0" i="0" u="none" strike="noStrike" dirty="0">
                        <a:effectLst/>
                        <a:latin typeface="Arial" panose="020B0604020202020204" pitchFamily="34" charset="0"/>
                      </a:endParaRPr>
                    </a:p>
                  </a:txBody>
                  <a:tcPr marL="8906" marR="8906" marT="8906" marB="0" anchor="b"/>
                </a:tc>
                <a:extLst>
                  <a:ext uri="{0D108BD9-81ED-4DB2-BD59-A6C34878D82A}">
                    <a16:rowId xmlns:a16="http://schemas.microsoft.com/office/drawing/2014/main" val="2911273072"/>
                  </a:ext>
                </a:extLst>
              </a:tr>
              <a:tr h="247338">
                <a:tc>
                  <a:txBody>
                    <a:bodyPr/>
                    <a:lstStyle/>
                    <a:p>
                      <a:pPr marL="72000" algn="l" fontAlgn="b"/>
                      <a:r>
                        <a:rPr lang="en-US" sz="1400" b="1" u="none" strike="noStrike" dirty="0">
                          <a:effectLst/>
                        </a:rPr>
                        <a:t>WILDLIFE: </a:t>
                      </a:r>
                      <a:r>
                        <a:rPr lang="en-US" sz="1400" u="none" strike="noStrike" dirty="0">
                          <a:effectLst/>
                        </a:rPr>
                        <a:t>impact on local wildlife/dolphins</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a:effectLst/>
                        </a:rPr>
                        <a:t>3</a:t>
                      </a:r>
                      <a:endParaRPr lang="en-AU" sz="1400" b="0" i="0" u="none" strike="noStrike">
                        <a:effectLst/>
                        <a:latin typeface="Arial" panose="020B0604020202020204" pitchFamily="34" charset="0"/>
                      </a:endParaRPr>
                    </a:p>
                  </a:txBody>
                  <a:tcPr marL="8906" marR="8906" marT="8906" marB="0" anchor="b"/>
                </a:tc>
                <a:extLst>
                  <a:ext uri="{0D108BD9-81ED-4DB2-BD59-A6C34878D82A}">
                    <a16:rowId xmlns:a16="http://schemas.microsoft.com/office/drawing/2014/main" val="1957489758"/>
                  </a:ext>
                </a:extLst>
              </a:tr>
              <a:tr h="247338">
                <a:tc>
                  <a:txBody>
                    <a:bodyPr/>
                    <a:lstStyle/>
                    <a:p>
                      <a:pPr marL="72000" algn="l" fontAlgn="b"/>
                      <a:r>
                        <a:rPr lang="en-US" sz="1400" b="1" u="none" strike="noStrike" dirty="0">
                          <a:effectLst/>
                        </a:rPr>
                        <a:t>COST</a:t>
                      </a:r>
                      <a:r>
                        <a:rPr lang="en-US" sz="1400" u="none" strike="noStrike" dirty="0">
                          <a:effectLst/>
                        </a:rPr>
                        <a:t>: who will pay?</a:t>
                      </a:r>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r>
                        <a:rPr lang="en-AU" sz="1400" u="none" strike="noStrike" dirty="0">
                          <a:effectLst/>
                        </a:rPr>
                        <a:t>1</a:t>
                      </a:r>
                      <a:endParaRPr lang="en-AU" sz="1400" b="0" i="0" u="none" strike="noStrike" dirty="0">
                        <a:effectLst/>
                        <a:latin typeface="Arial" panose="020B0604020202020204" pitchFamily="34" charset="0"/>
                      </a:endParaRPr>
                    </a:p>
                  </a:txBody>
                  <a:tcPr marL="8906" marR="8906" marT="8906" marB="0" anchor="b"/>
                </a:tc>
                <a:extLst>
                  <a:ext uri="{0D108BD9-81ED-4DB2-BD59-A6C34878D82A}">
                    <a16:rowId xmlns:a16="http://schemas.microsoft.com/office/drawing/2014/main" val="2584285774"/>
                  </a:ext>
                </a:extLst>
              </a:tr>
              <a:tr h="228598">
                <a:tc>
                  <a:txBody>
                    <a:bodyPr/>
                    <a:lstStyle/>
                    <a:p>
                      <a:pPr marL="72000" algn="l" fontAlgn="b"/>
                      <a:endParaRPr lang="en-US" sz="1400" b="0" i="0" u="none" strike="noStrike" dirty="0">
                        <a:effectLst/>
                        <a:latin typeface="Arial" panose="020B0604020202020204" pitchFamily="34" charset="0"/>
                      </a:endParaRPr>
                    </a:p>
                  </a:txBody>
                  <a:tcPr marL="8906" marR="8906" marT="8906" marB="0" anchor="b"/>
                </a:tc>
                <a:tc>
                  <a:txBody>
                    <a:bodyPr/>
                    <a:lstStyle/>
                    <a:p>
                      <a:pPr marL="72000" algn="ctr" fontAlgn="b"/>
                      <a:endParaRPr lang="en-AU" sz="1400" b="0" i="0" u="none" strike="noStrike" dirty="0">
                        <a:effectLst/>
                        <a:latin typeface="Arial" panose="020B0604020202020204" pitchFamily="34" charset="0"/>
                      </a:endParaRPr>
                    </a:p>
                  </a:txBody>
                  <a:tcPr marL="8906" marR="8906" marT="8906" marB="0" anchor="b"/>
                </a:tc>
                <a:extLst>
                  <a:ext uri="{0D108BD9-81ED-4DB2-BD59-A6C34878D82A}">
                    <a16:rowId xmlns:a16="http://schemas.microsoft.com/office/drawing/2014/main" val="2715507302"/>
                  </a:ext>
                </a:extLst>
              </a:tr>
              <a:tr h="388580">
                <a:tc>
                  <a:txBody>
                    <a:bodyPr/>
                    <a:lstStyle/>
                    <a:p>
                      <a:pPr marL="72000" algn="l" fontAlgn="b"/>
                      <a:r>
                        <a:rPr lang="en-US" sz="1400" b="1" u="none" strike="noStrike" dirty="0">
                          <a:solidFill>
                            <a:schemeClr val="accent1"/>
                          </a:solidFill>
                          <a:effectLst/>
                        </a:rPr>
                        <a:t>NONE: none/no concerns/will improve ageing infrastructure/love this </a:t>
                      </a:r>
                      <a:endParaRPr lang="en-US" sz="1400" b="1" i="0" u="none" strike="noStrike" dirty="0">
                        <a:solidFill>
                          <a:schemeClr val="accent1"/>
                        </a:solidFill>
                        <a:effectLst/>
                        <a:latin typeface="Arial" panose="020B0604020202020204" pitchFamily="34" charset="0"/>
                      </a:endParaRPr>
                    </a:p>
                  </a:txBody>
                  <a:tcPr marL="8906" marR="8906" marT="8906" marB="0" anchor="b"/>
                </a:tc>
                <a:tc>
                  <a:txBody>
                    <a:bodyPr/>
                    <a:lstStyle/>
                    <a:p>
                      <a:pPr marL="72000" algn="ctr" fontAlgn="b"/>
                      <a:r>
                        <a:rPr lang="en-AU" sz="1400" b="1" u="none" strike="noStrike" dirty="0">
                          <a:solidFill>
                            <a:schemeClr val="accent1"/>
                          </a:solidFill>
                          <a:effectLst/>
                        </a:rPr>
                        <a:t>76</a:t>
                      </a:r>
                      <a:endParaRPr lang="en-AU" sz="1400" b="1" i="0" u="none" strike="noStrike" dirty="0">
                        <a:solidFill>
                          <a:schemeClr val="accent1"/>
                        </a:solidFill>
                        <a:effectLst/>
                        <a:latin typeface="Arial" panose="020B0604020202020204" pitchFamily="34" charset="0"/>
                      </a:endParaRPr>
                    </a:p>
                  </a:txBody>
                  <a:tcPr marL="8906" marR="8906" marT="8906" marB="0" anchor="b"/>
                </a:tc>
                <a:extLst>
                  <a:ext uri="{0D108BD9-81ED-4DB2-BD59-A6C34878D82A}">
                    <a16:rowId xmlns:a16="http://schemas.microsoft.com/office/drawing/2014/main" val="2674983999"/>
                  </a:ext>
                </a:extLst>
              </a:tr>
            </a:tbl>
          </a:graphicData>
        </a:graphic>
      </p:graphicFrame>
      <p:pic>
        <p:nvPicPr>
          <p:cNvPr id="3" name="Picture 2" descr="Aerial view of boats in a harbor&#10;&#10;Description automatically generated">
            <a:extLst>
              <a:ext uri="{FF2B5EF4-FFF2-40B4-BE49-F238E27FC236}">
                <a16:creationId xmlns:a16="http://schemas.microsoft.com/office/drawing/2014/main" id="{A592B1DC-1FF4-D90E-D8F0-56370A584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6993" y="128587"/>
            <a:ext cx="2001182" cy="1389291"/>
          </a:xfrm>
          <a:prstGeom prst="rect">
            <a:avLst/>
          </a:prstGeom>
        </p:spPr>
      </p:pic>
    </p:spTree>
    <p:extLst>
      <p:ext uri="{BB962C8B-B14F-4D97-AF65-F5344CB8AC3E}">
        <p14:creationId xmlns:p14="http://schemas.microsoft.com/office/powerpoint/2010/main" val="2581270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580225" y="291974"/>
            <a:ext cx="8206714" cy="805342"/>
          </a:xfrm>
          <a:solidFill>
            <a:srgbClr val="2D3B5D"/>
          </a:solidFill>
        </p:spPr>
        <p:txBody>
          <a:bodyPr>
            <a:normAutofit/>
          </a:bodyPr>
          <a:lstStyle/>
          <a:p>
            <a:r>
              <a:rPr lang="en-US" sz="3600" b="1" dirty="0">
                <a:solidFill>
                  <a:schemeClr val="bg1"/>
                </a:solidFill>
              </a:rPr>
              <a:t>Q3. </a:t>
            </a:r>
            <a:r>
              <a:rPr lang="en-US" sz="3600" b="1" dirty="0" err="1">
                <a:solidFill>
                  <a:schemeClr val="bg1"/>
                </a:solidFill>
              </a:rPr>
              <a:t>Natone</a:t>
            </a:r>
            <a:r>
              <a:rPr lang="en-US" sz="3600" b="1" dirty="0">
                <a:solidFill>
                  <a:schemeClr val="bg1"/>
                </a:solidFill>
              </a:rPr>
              <a:t> Street site: positives</a:t>
            </a:r>
            <a:endParaRPr lang="en-AU" sz="3600" b="1" dirty="0">
              <a:solidFill>
                <a:schemeClr val="bg1"/>
              </a:solidFill>
            </a:endParaRPr>
          </a:p>
        </p:txBody>
      </p:sp>
      <p:graphicFrame>
        <p:nvGraphicFramePr>
          <p:cNvPr id="3" name="Table 2">
            <a:extLst>
              <a:ext uri="{FF2B5EF4-FFF2-40B4-BE49-F238E27FC236}">
                <a16:creationId xmlns:a16="http://schemas.microsoft.com/office/drawing/2014/main" id="{BAC506B2-42A4-96DE-2442-D45B2769108C}"/>
              </a:ext>
            </a:extLst>
          </p:cNvPr>
          <p:cNvGraphicFramePr>
            <a:graphicFrameLocks noGrp="1"/>
          </p:cNvGraphicFramePr>
          <p:nvPr>
            <p:extLst>
              <p:ext uri="{D42A27DB-BD31-4B8C-83A1-F6EECF244321}">
                <p14:modId xmlns:p14="http://schemas.microsoft.com/office/powerpoint/2010/main" val="2252347005"/>
              </p:ext>
            </p:extLst>
          </p:nvPr>
        </p:nvGraphicFramePr>
        <p:xfrm>
          <a:off x="1580225" y="1557696"/>
          <a:ext cx="10198698" cy="5144813"/>
        </p:xfrm>
        <a:graphic>
          <a:graphicData uri="http://schemas.openxmlformats.org/drawingml/2006/table">
            <a:tbl>
              <a:tblPr>
                <a:tableStyleId>{793D81CF-94F2-401A-BA57-92F5A7B2D0C5}</a:tableStyleId>
              </a:tblPr>
              <a:tblGrid>
                <a:gridCol w="8698216">
                  <a:extLst>
                    <a:ext uri="{9D8B030D-6E8A-4147-A177-3AD203B41FA5}">
                      <a16:colId xmlns:a16="http://schemas.microsoft.com/office/drawing/2014/main" val="3511459112"/>
                    </a:ext>
                  </a:extLst>
                </a:gridCol>
                <a:gridCol w="1500482">
                  <a:extLst>
                    <a:ext uri="{9D8B030D-6E8A-4147-A177-3AD203B41FA5}">
                      <a16:colId xmlns:a16="http://schemas.microsoft.com/office/drawing/2014/main" val="1800303111"/>
                    </a:ext>
                  </a:extLst>
                </a:gridCol>
              </a:tblGrid>
              <a:tr h="474649">
                <a:tc>
                  <a:txBody>
                    <a:bodyPr/>
                    <a:lstStyle/>
                    <a:p>
                      <a:pPr marL="72000" algn="l" fontAlgn="b"/>
                      <a:r>
                        <a:rPr lang="en-US" sz="1400" b="1" u="none" strike="noStrike" dirty="0">
                          <a:effectLst/>
                        </a:rPr>
                        <a:t>LESS IMPACT ON WATER USERS</a:t>
                      </a:r>
                      <a:r>
                        <a:rPr lang="en-US" sz="1400" u="none" strike="noStrike" dirty="0">
                          <a:effectLst/>
                        </a:rPr>
                        <a:t>: away from other users/safer for other water users / no moorings / turning circle easier/less impact on other water users/out of the way/away from services</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140</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2074955483"/>
                  </a:ext>
                </a:extLst>
              </a:tr>
              <a:tr h="339380">
                <a:tc>
                  <a:txBody>
                    <a:bodyPr/>
                    <a:lstStyle/>
                    <a:p>
                      <a:pPr marL="72000" algn="l" fontAlgn="b"/>
                      <a:r>
                        <a:rPr lang="en-US" sz="1400" b="1" u="none" strike="noStrike" dirty="0">
                          <a:effectLst/>
                        </a:rPr>
                        <a:t>FASTER TRIP: </a:t>
                      </a:r>
                      <a:r>
                        <a:rPr lang="en-US" sz="1400" u="none" strike="noStrike" dirty="0">
                          <a:effectLst/>
                        </a:rPr>
                        <a:t>faster ferry (no need to drop speed)/clearer access/less used bay/safer for other water users</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90</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3055751146"/>
                  </a:ext>
                </a:extLst>
              </a:tr>
              <a:tr h="242459">
                <a:tc>
                  <a:txBody>
                    <a:bodyPr/>
                    <a:lstStyle/>
                    <a:p>
                      <a:pPr marL="72000" algn="l" fontAlgn="b"/>
                      <a:r>
                        <a:rPr lang="en-US" sz="1400" b="1" u="none" strike="noStrike" dirty="0">
                          <a:effectLst/>
                        </a:rPr>
                        <a:t>CAR PARKING: </a:t>
                      </a:r>
                      <a:r>
                        <a:rPr lang="en-US" sz="1400" u="none" strike="noStrike" dirty="0">
                          <a:effectLst/>
                        </a:rPr>
                        <a:t>more car parking/potential car parking/use park parking/can remove playground for more parking</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87</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433846079"/>
                  </a:ext>
                </a:extLst>
              </a:tr>
              <a:tr h="242459">
                <a:tc>
                  <a:txBody>
                    <a:bodyPr/>
                    <a:lstStyle/>
                    <a:p>
                      <a:pPr marL="72000" algn="l" fontAlgn="b"/>
                      <a:r>
                        <a:rPr lang="en-US" sz="1400" b="1" u="none" strike="noStrike" dirty="0">
                          <a:effectLst/>
                        </a:rPr>
                        <a:t>BLANK SLATE: </a:t>
                      </a:r>
                      <a:r>
                        <a:rPr lang="en-US" sz="1400" u="none" strike="noStrike" dirty="0">
                          <a:effectLst/>
                        </a:rPr>
                        <a:t>a good site/also good/blank slate less constraints/another option/more space/less costly</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dirty="0">
                          <a:effectLst/>
                        </a:rPr>
                        <a:t>57</a:t>
                      </a:r>
                      <a:endParaRPr lang="en-AU" sz="1400" b="0" i="0" u="none" strike="noStrike" dirty="0">
                        <a:effectLst/>
                        <a:latin typeface="Arial" panose="020B0604020202020204" pitchFamily="34" charset="0"/>
                      </a:endParaRPr>
                    </a:p>
                  </a:txBody>
                  <a:tcPr marL="8736" marR="8736" marT="8736" marB="0" anchor="b"/>
                </a:tc>
                <a:extLst>
                  <a:ext uri="{0D108BD9-81ED-4DB2-BD59-A6C34878D82A}">
                    <a16:rowId xmlns:a16="http://schemas.microsoft.com/office/drawing/2014/main" val="4290244100"/>
                  </a:ext>
                </a:extLst>
              </a:tr>
              <a:tr h="242459">
                <a:tc>
                  <a:txBody>
                    <a:bodyPr/>
                    <a:lstStyle/>
                    <a:p>
                      <a:pPr marL="72000" algn="l" fontAlgn="b"/>
                      <a:r>
                        <a:rPr lang="en-US" sz="1400" b="1" u="none" strike="noStrike" dirty="0">
                          <a:effectLst/>
                        </a:rPr>
                        <a:t>RESIDENTIAL AREA: </a:t>
                      </a:r>
                      <a:r>
                        <a:rPr lang="en-US" sz="1400" u="none" strike="noStrike" dirty="0">
                          <a:effectLst/>
                        </a:rPr>
                        <a:t>access/easy to get to/easy to drive to/more residential area</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20</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1083352952"/>
                  </a:ext>
                </a:extLst>
              </a:tr>
              <a:tr h="474649">
                <a:tc>
                  <a:txBody>
                    <a:bodyPr/>
                    <a:lstStyle/>
                    <a:p>
                      <a:pPr marL="72000" algn="l" fontAlgn="b"/>
                      <a:r>
                        <a:rPr lang="en-US" sz="1400" b="1" u="none" strike="noStrike" dirty="0">
                          <a:effectLst/>
                        </a:rPr>
                        <a:t>AWAY FROM VILLAGE: </a:t>
                      </a:r>
                      <a:r>
                        <a:rPr lang="en-US" sz="1400" u="none" strike="noStrike" dirty="0">
                          <a:effectLst/>
                        </a:rPr>
                        <a:t>less busy area/quieter part of Lindisfarne/more residential/less traffic/away from village and shops/closer to recreation/low traffic area</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15</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1970588298"/>
                  </a:ext>
                </a:extLst>
              </a:tr>
              <a:tr h="242459">
                <a:tc>
                  <a:txBody>
                    <a:bodyPr/>
                    <a:lstStyle/>
                    <a:p>
                      <a:pPr marL="72000" algn="l" fontAlgn="b"/>
                      <a:r>
                        <a:rPr lang="en-US" sz="1400" b="1" u="none" strike="noStrike" dirty="0">
                          <a:effectLst/>
                        </a:rPr>
                        <a:t>BUS SPACE</a:t>
                      </a:r>
                      <a:r>
                        <a:rPr lang="en-US" sz="1400" u="none" strike="noStrike" dirty="0">
                          <a:effectLst/>
                        </a:rPr>
                        <a:t>: more space for a bus/more space for a drop off area</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13</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1195425173"/>
                  </a:ext>
                </a:extLst>
              </a:tr>
              <a:tr h="242459">
                <a:tc>
                  <a:txBody>
                    <a:bodyPr/>
                    <a:lstStyle/>
                    <a:p>
                      <a:pPr marL="72000" algn="l" fontAlgn="b"/>
                      <a:r>
                        <a:rPr lang="en-US" sz="1400" b="1" u="none" strike="noStrike" dirty="0">
                          <a:effectLst/>
                        </a:rPr>
                        <a:t>GEILSTON BAY: </a:t>
                      </a:r>
                      <a:r>
                        <a:rPr lang="en-US" sz="1400" u="none" strike="noStrike" dirty="0">
                          <a:effectLst/>
                        </a:rPr>
                        <a:t>convenient location/closer to Geilston Bay</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12</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3362009828"/>
                  </a:ext>
                </a:extLst>
              </a:tr>
              <a:tr h="242459">
                <a:tc>
                  <a:txBody>
                    <a:bodyPr/>
                    <a:lstStyle/>
                    <a:p>
                      <a:pPr marL="72000" algn="l" fontAlgn="b"/>
                      <a:r>
                        <a:rPr lang="en-US" sz="1400" b="1" u="none" strike="noStrike" dirty="0">
                          <a:effectLst/>
                        </a:rPr>
                        <a:t>GENERAL SUPPORT FOR LINDISFARNE: </a:t>
                      </a:r>
                      <a:r>
                        <a:rPr lang="en-US" sz="1400" u="none" strike="noStrike" dirty="0">
                          <a:effectLst/>
                        </a:rPr>
                        <a:t>support a ferry in Lindisfarne (not location specific)</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10</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2696157925"/>
                  </a:ext>
                </a:extLst>
              </a:tr>
              <a:tr h="242459">
                <a:tc>
                  <a:txBody>
                    <a:bodyPr/>
                    <a:lstStyle/>
                    <a:p>
                      <a:pPr marL="72000" algn="l" fontAlgn="b"/>
                      <a:r>
                        <a:rPr lang="en-US" sz="1400" b="1" u="none" strike="noStrike" dirty="0">
                          <a:effectLst/>
                        </a:rPr>
                        <a:t>REDUCE BRIDGE TRAFFIC: </a:t>
                      </a:r>
                      <a:r>
                        <a:rPr lang="en-US" sz="1400" u="none" strike="noStrike" dirty="0">
                          <a:effectLst/>
                        </a:rPr>
                        <a:t>support ferry/reduce traffic on bridge/cars off roads</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dirty="0">
                          <a:effectLst/>
                        </a:rPr>
                        <a:t>7</a:t>
                      </a:r>
                      <a:endParaRPr lang="en-AU" sz="1400" b="0" i="0" u="none" strike="noStrike" dirty="0">
                        <a:effectLst/>
                        <a:latin typeface="Arial" panose="020B0604020202020204" pitchFamily="34" charset="0"/>
                      </a:endParaRPr>
                    </a:p>
                  </a:txBody>
                  <a:tcPr marL="8736" marR="8736" marT="8736" marB="0" anchor="b"/>
                </a:tc>
                <a:extLst>
                  <a:ext uri="{0D108BD9-81ED-4DB2-BD59-A6C34878D82A}">
                    <a16:rowId xmlns:a16="http://schemas.microsoft.com/office/drawing/2014/main" val="3901714260"/>
                  </a:ext>
                </a:extLst>
              </a:tr>
              <a:tr h="474649">
                <a:tc>
                  <a:txBody>
                    <a:bodyPr/>
                    <a:lstStyle/>
                    <a:p>
                      <a:pPr marL="72000" algn="l" fontAlgn="b"/>
                      <a:r>
                        <a:rPr lang="en-US" sz="1400" b="1" u="none" strike="noStrike" dirty="0">
                          <a:effectLst/>
                        </a:rPr>
                        <a:t>LESS RESIDENTS IMPACTED: </a:t>
                      </a:r>
                      <a:r>
                        <a:rPr lang="en-US" sz="1400" u="none" strike="noStrike" dirty="0">
                          <a:effectLst/>
                        </a:rPr>
                        <a:t>less impact on residents (who live near Sailing Club)/less residents near </a:t>
                      </a:r>
                      <a:r>
                        <a:rPr lang="en-US" sz="1400" u="none" strike="noStrike" dirty="0" err="1">
                          <a:effectLst/>
                        </a:rPr>
                        <a:t>Natone</a:t>
                      </a:r>
                      <a:r>
                        <a:rPr lang="en-US" sz="1400" u="none" strike="noStrike" dirty="0">
                          <a:effectLst/>
                        </a:rPr>
                        <a:t> St to impact (lower volume)/away from older residents/tucked out of view</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5</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119531033"/>
                  </a:ext>
                </a:extLst>
              </a:tr>
              <a:tr h="242459">
                <a:tc>
                  <a:txBody>
                    <a:bodyPr/>
                    <a:lstStyle/>
                    <a:p>
                      <a:pPr marL="72000" algn="l" fontAlgn="b"/>
                      <a:r>
                        <a:rPr lang="en-US" sz="1400" b="1" u="none" strike="noStrike" dirty="0">
                          <a:effectLst/>
                        </a:rPr>
                        <a:t>SAILING CLUB: </a:t>
                      </a:r>
                      <a:r>
                        <a:rPr lang="en-US" sz="1400" u="none" strike="noStrike" dirty="0">
                          <a:effectLst/>
                        </a:rPr>
                        <a:t>won't impact sailing club/will allow Sailing club to continue/ won't be displaced</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4</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197949124"/>
                  </a:ext>
                </a:extLst>
              </a:tr>
              <a:tr h="242459">
                <a:tc>
                  <a:txBody>
                    <a:bodyPr/>
                    <a:lstStyle/>
                    <a:p>
                      <a:pPr marL="72000" algn="l" fontAlgn="b"/>
                      <a:r>
                        <a:rPr lang="en-US" sz="1400" b="1" u="none" strike="noStrike" dirty="0">
                          <a:effectLst/>
                        </a:rPr>
                        <a:t>MAY IMPROVE PARK: </a:t>
                      </a:r>
                      <a:r>
                        <a:rPr lang="en-US" sz="1400" u="none" strike="noStrike" dirty="0">
                          <a:effectLst/>
                        </a:rPr>
                        <a:t>may get better footpaths/ better park investment adjacent/next to park</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3</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1436832196"/>
                  </a:ext>
                </a:extLst>
              </a:tr>
              <a:tr h="242459">
                <a:tc>
                  <a:txBody>
                    <a:bodyPr/>
                    <a:lstStyle/>
                    <a:p>
                      <a:pPr marL="72000" algn="l" fontAlgn="b"/>
                      <a:r>
                        <a:rPr lang="en-US" sz="1400" b="1" u="none" strike="noStrike" dirty="0">
                          <a:effectLst/>
                        </a:rPr>
                        <a:t>ACCESS</a:t>
                      </a:r>
                      <a:r>
                        <a:rPr lang="en-US" sz="1400" u="none" strike="noStrike" dirty="0">
                          <a:effectLst/>
                        </a:rPr>
                        <a:t>: near bike track</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2</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626510057"/>
                  </a:ext>
                </a:extLst>
              </a:tr>
              <a:tr h="242459">
                <a:tc>
                  <a:txBody>
                    <a:bodyPr/>
                    <a:lstStyle/>
                    <a:p>
                      <a:pPr marL="72000" algn="l" fontAlgn="b"/>
                      <a:r>
                        <a:rPr lang="en-US" sz="1400" b="1" u="none" strike="noStrike" dirty="0">
                          <a:effectLst/>
                        </a:rPr>
                        <a:t>GOOD</a:t>
                      </a:r>
                      <a:r>
                        <a:rPr lang="en-US" sz="1400" u="none" strike="noStrike" dirty="0">
                          <a:effectLst/>
                        </a:rPr>
                        <a:t>: good for community/good for businesses</a:t>
                      </a:r>
                      <a:endParaRPr lang="en-US" sz="1400" b="0" i="0" u="none" strike="noStrike" dirty="0">
                        <a:effectLst/>
                        <a:latin typeface="Arial" panose="020B0604020202020204" pitchFamily="34" charset="0"/>
                      </a:endParaRPr>
                    </a:p>
                  </a:txBody>
                  <a:tcPr marL="8736" marR="8736" marT="8736" marB="0" anchor="b"/>
                </a:tc>
                <a:tc>
                  <a:txBody>
                    <a:bodyPr/>
                    <a:lstStyle/>
                    <a:p>
                      <a:pPr marL="72000" algn="ctr" fontAlgn="b"/>
                      <a:r>
                        <a:rPr lang="en-AU" sz="1400" u="none" strike="noStrike">
                          <a:effectLst/>
                        </a:rPr>
                        <a:t>2</a:t>
                      </a:r>
                      <a:endParaRPr lang="en-AU" sz="1400" b="0" i="0" u="none" strike="noStrike">
                        <a:effectLst/>
                        <a:latin typeface="Arial" panose="020B0604020202020204" pitchFamily="34" charset="0"/>
                      </a:endParaRPr>
                    </a:p>
                  </a:txBody>
                  <a:tcPr marL="8736" marR="8736" marT="8736" marB="0" anchor="b"/>
                </a:tc>
                <a:extLst>
                  <a:ext uri="{0D108BD9-81ED-4DB2-BD59-A6C34878D82A}">
                    <a16:rowId xmlns:a16="http://schemas.microsoft.com/office/drawing/2014/main" val="942705466"/>
                  </a:ext>
                </a:extLst>
              </a:tr>
              <a:tr h="242086">
                <a:tc>
                  <a:txBody>
                    <a:bodyPr/>
                    <a:lstStyle/>
                    <a:p>
                      <a:pPr marL="72000" algn="l" fontAlgn="b"/>
                      <a:endParaRPr lang="en-AU" sz="1400" b="0" i="0" u="none" strike="noStrike" dirty="0">
                        <a:effectLst/>
                        <a:latin typeface="Arial" panose="020B0604020202020204" pitchFamily="34" charset="0"/>
                      </a:endParaRPr>
                    </a:p>
                  </a:txBody>
                  <a:tcPr marL="8736" marR="8736" marT="8736" marB="0" anchor="b"/>
                </a:tc>
                <a:tc>
                  <a:txBody>
                    <a:bodyPr/>
                    <a:lstStyle/>
                    <a:p>
                      <a:pPr marL="72000" algn="ctr" fontAlgn="b"/>
                      <a:endParaRPr lang="en-AU" sz="1400" b="0" i="0" u="none" strike="noStrike" dirty="0">
                        <a:effectLst/>
                        <a:latin typeface="Arial" panose="020B0604020202020204" pitchFamily="34" charset="0"/>
                      </a:endParaRPr>
                    </a:p>
                  </a:txBody>
                  <a:tcPr marL="8736" marR="8736" marT="8736" marB="0" anchor="b"/>
                </a:tc>
                <a:extLst>
                  <a:ext uri="{0D108BD9-81ED-4DB2-BD59-A6C34878D82A}">
                    <a16:rowId xmlns:a16="http://schemas.microsoft.com/office/drawing/2014/main" val="4292666616"/>
                  </a:ext>
                </a:extLst>
              </a:tr>
              <a:tr h="472351">
                <a:tc>
                  <a:txBody>
                    <a:bodyPr/>
                    <a:lstStyle/>
                    <a:p>
                      <a:pPr marL="72000" algn="l" fontAlgn="b"/>
                      <a:r>
                        <a:rPr lang="en-US" sz="1400" b="1" u="none" strike="noStrike" dirty="0">
                          <a:solidFill>
                            <a:schemeClr val="accent1">
                              <a:lumMod val="75000"/>
                            </a:schemeClr>
                          </a:solidFill>
                          <a:effectLst/>
                        </a:rPr>
                        <a:t>NONE: not as good a site/further away/more residential (better near activity)/would use it less/too far to walk/ruin green space/too exposed</a:t>
                      </a:r>
                      <a:endParaRPr lang="en-US" sz="1400" b="1" i="0" u="none" strike="noStrike" dirty="0">
                        <a:solidFill>
                          <a:schemeClr val="accent1">
                            <a:lumMod val="75000"/>
                          </a:schemeClr>
                        </a:solidFill>
                        <a:effectLst/>
                        <a:latin typeface="Arial" panose="020B0604020202020204" pitchFamily="34" charset="0"/>
                      </a:endParaRPr>
                    </a:p>
                  </a:txBody>
                  <a:tcPr marL="8736" marR="8736" marT="8736" marB="0" anchor="b"/>
                </a:tc>
                <a:tc>
                  <a:txBody>
                    <a:bodyPr/>
                    <a:lstStyle/>
                    <a:p>
                      <a:pPr marL="72000" algn="ctr" fontAlgn="b"/>
                      <a:r>
                        <a:rPr lang="en-AU" sz="1400" b="1" u="none" strike="noStrike" dirty="0">
                          <a:solidFill>
                            <a:schemeClr val="accent1">
                              <a:lumMod val="75000"/>
                            </a:schemeClr>
                          </a:solidFill>
                          <a:effectLst/>
                        </a:rPr>
                        <a:t>75</a:t>
                      </a:r>
                      <a:endParaRPr lang="en-AU" sz="1400" b="1" i="0" u="none" strike="noStrike" dirty="0">
                        <a:solidFill>
                          <a:schemeClr val="accent1">
                            <a:lumMod val="75000"/>
                          </a:schemeClr>
                        </a:solidFill>
                        <a:effectLst/>
                        <a:latin typeface="Arial" panose="020B0604020202020204" pitchFamily="34" charset="0"/>
                      </a:endParaRPr>
                    </a:p>
                  </a:txBody>
                  <a:tcPr marL="8736" marR="8736" marT="8736" marB="0" anchor="b"/>
                </a:tc>
                <a:extLst>
                  <a:ext uri="{0D108BD9-81ED-4DB2-BD59-A6C34878D82A}">
                    <a16:rowId xmlns:a16="http://schemas.microsoft.com/office/drawing/2014/main" val="176669888"/>
                  </a:ext>
                </a:extLst>
              </a:tr>
            </a:tbl>
          </a:graphicData>
        </a:graphic>
      </p:graphicFrame>
      <p:pic>
        <p:nvPicPr>
          <p:cNvPr id="7" name="Picture 6" descr="Aerial view of a land with a body of water&#10;&#10;Description automatically generated">
            <a:extLst>
              <a:ext uri="{FF2B5EF4-FFF2-40B4-BE49-F238E27FC236}">
                <a16:creationId xmlns:a16="http://schemas.microsoft.com/office/drawing/2014/main" id="{5AFE5498-2FA6-862C-331B-19DE71121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6247" y="64191"/>
            <a:ext cx="1722985" cy="1383610"/>
          </a:xfrm>
          <a:prstGeom prst="rect">
            <a:avLst/>
          </a:prstGeom>
        </p:spPr>
      </p:pic>
    </p:spTree>
    <p:extLst>
      <p:ext uri="{BB962C8B-B14F-4D97-AF65-F5344CB8AC3E}">
        <p14:creationId xmlns:p14="http://schemas.microsoft.com/office/powerpoint/2010/main" val="128962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580224" y="291974"/>
            <a:ext cx="8468651" cy="805342"/>
          </a:xfrm>
          <a:solidFill>
            <a:srgbClr val="2D3B5D"/>
          </a:solidFill>
        </p:spPr>
        <p:txBody>
          <a:bodyPr>
            <a:normAutofit/>
          </a:bodyPr>
          <a:lstStyle/>
          <a:p>
            <a:r>
              <a:rPr lang="en-US" sz="3600" b="1" dirty="0">
                <a:solidFill>
                  <a:schemeClr val="bg1"/>
                </a:solidFill>
              </a:rPr>
              <a:t>Q4. </a:t>
            </a:r>
            <a:r>
              <a:rPr lang="en-US" sz="3600" b="1" dirty="0" err="1">
                <a:solidFill>
                  <a:schemeClr val="bg1"/>
                </a:solidFill>
              </a:rPr>
              <a:t>Natone</a:t>
            </a:r>
            <a:r>
              <a:rPr lang="en-US" sz="3600" b="1" dirty="0">
                <a:solidFill>
                  <a:schemeClr val="bg1"/>
                </a:solidFill>
              </a:rPr>
              <a:t> Street site: concerns</a:t>
            </a:r>
            <a:endParaRPr lang="en-AU" sz="3600" b="1" dirty="0">
              <a:solidFill>
                <a:schemeClr val="bg1"/>
              </a:solidFill>
            </a:endParaRPr>
          </a:p>
        </p:txBody>
      </p:sp>
      <p:graphicFrame>
        <p:nvGraphicFramePr>
          <p:cNvPr id="6" name="Table 5">
            <a:extLst>
              <a:ext uri="{FF2B5EF4-FFF2-40B4-BE49-F238E27FC236}">
                <a16:creationId xmlns:a16="http://schemas.microsoft.com/office/drawing/2014/main" id="{12024BC6-98B3-89BB-B4B4-008AFADEED27}"/>
              </a:ext>
            </a:extLst>
          </p:cNvPr>
          <p:cNvGraphicFramePr>
            <a:graphicFrameLocks noGrp="1"/>
          </p:cNvGraphicFramePr>
          <p:nvPr>
            <p:extLst>
              <p:ext uri="{D42A27DB-BD31-4B8C-83A1-F6EECF244321}">
                <p14:modId xmlns:p14="http://schemas.microsoft.com/office/powerpoint/2010/main" val="4161797454"/>
              </p:ext>
            </p:extLst>
          </p:nvPr>
        </p:nvGraphicFramePr>
        <p:xfrm>
          <a:off x="1580224" y="1519276"/>
          <a:ext cx="10162120" cy="5204091"/>
        </p:xfrm>
        <a:graphic>
          <a:graphicData uri="http://schemas.openxmlformats.org/drawingml/2006/table">
            <a:tbl>
              <a:tblPr>
                <a:tableStyleId>{793D81CF-94F2-401A-BA57-92F5A7B2D0C5}</a:tableStyleId>
              </a:tblPr>
              <a:tblGrid>
                <a:gridCol w="8385167">
                  <a:extLst>
                    <a:ext uri="{9D8B030D-6E8A-4147-A177-3AD203B41FA5}">
                      <a16:colId xmlns:a16="http://schemas.microsoft.com/office/drawing/2014/main" val="3339708807"/>
                    </a:ext>
                  </a:extLst>
                </a:gridCol>
                <a:gridCol w="1776953">
                  <a:extLst>
                    <a:ext uri="{9D8B030D-6E8A-4147-A177-3AD203B41FA5}">
                      <a16:colId xmlns:a16="http://schemas.microsoft.com/office/drawing/2014/main" val="4042854774"/>
                    </a:ext>
                  </a:extLst>
                </a:gridCol>
              </a:tblGrid>
              <a:tr h="390679">
                <a:tc>
                  <a:txBody>
                    <a:bodyPr/>
                    <a:lstStyle/>
                    <a:p>
                      <a:pPr marL="72000" algn="l" fontAlgn="b"/>
                      <a:r>
                        <a:rPr lang="en-US" sz="1400" b="1" u="none" strike="noStrike" dirty="0">
                          <a:effectLst/>
                        </a:rPr>
                        <a:t>PARKING: </a:t>
                      </a:r>
                      <a:r>
                        <a:rPr lang="en-US" sz="1400" u="none" strike="noStrike" dirty="0">
                          <a:effectLst/>
                        </a:rPr>
                        <a:t>less parking/will need more parking/easy drop off created/more will drive to this location (more parking needed)/use part of the park for parking</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dirty="0">
                          <a:effectLst/>
                        </a:rPr>
                        <a:t>105</a:t>
                      </a:r>
                      <a:endParaRPr lang="en-AU" sz="1400" b="1" i="0" u="none" strike="noStrike" dirty="0">
                        <a:effectLst/>
                        <a:latin typeface="Arial" panose="020B0604020202020204" pitchFamily="34" charset="0"/>
                      </a:endParaRPr>
                    </a:p>
                  </a:txBody>
                  <a:tcPr marL="5792" marR="5792" marT="5792" marB="0" anchor="b"/>
                </a:tc>
                <a:extLst>
                  <a:ext uri="{0D108BD9-81ED-4DB2-BD59-A6C34878D82A}">
                    <a16:rowId xmlns:a16="http://schemas.microsoft.com/office/drawing/2014/main" val="2635242534"/>
                  </a:ext>
                </a:extLst>
              </a:tr>
              <a:tr h="390679">
                <a:tc>
                  <a:txBody>
                    <a:bodyPr/>
                    <a:lstStyle/>
                    <a:p>
                      <a:pPr marL="72000" algn="l" fontAlgn="b"/>
                      <a:r>
                        <a:rPr lang="en-US" sz="1400" b="1" u="none" strike="noStrike" dirty="0">
                          <a:effectLst/>
                        </a:rPr>
                        <a:t>EXPOSED: </a:t>
                      </a:r>
                      <a:r>
                        <a:rPr lang="en-US" sz="1400" u="none" strike="noStrike" dirty="0">
                          <a:effectLst/>
                        </a:rPr>
                        <a:t>too exposed/windy/will need a break wall/infrastructure/no toilets/more expensive/shallower water/not as safe</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a:effectLst/>
                        </a:rPr>
                        <a:t>77</a:t>
                      </a:r>
                      <a:endParaRPr lang="en-AU" sz="1400" b="1" i="0" u="none" strike="noStrike">
                        <a:effectLst/>
                        <a:latin typeface="Arial" panose="020B0604020202020204" pitchFamily="34" charset="0"/>
                      </a:endParaRPr>
                    </a:p>
                  </a:txBody>
                  <a:tcPr marL="5792" marR="5792" marT="5792" marB="0" anchor="b"/>
                </a:tc>
                <a:extLst>
                  <a:ext uri="{0D108BD9-81ED-4DB2-BD59-A6C34878D82A}">
                    <a16:rowId xmlns:a16="http://schemas.microsoft.com/office/drawing/2014/main" val="3520335662"/>
                  </a:ext>
                </a:extLst>
              </a:tr>
              <a:tr h="390679">
                <a:tc>
                  <a:txBody>
                    <a:bodyPr/>
                    <a:lstStyle/>
                    <a:p>
                      <a:pPr marL="72000" algn="l" fontAlgn="b"/>
                      <a:r>
                        <a:rPr lang="en-US" sz="1400" b="1" u="none" strike="noStrike" dirty="0">
                          <a:effectLst/>
                        </a:rPr>
                        <a:t>LESS CENTRAL: </a:t>
                      </a:r>
                      <a:r>
                        <a:rPr lang="en-US" sz="1400" u="none" strike="noStrike" dirty="0">
                          <a:effectLst/>
                        </a:rPr>
                        <a:t>not as central/further from shops (less benefit to them)/dark and less safe at night/lonely spot /not as good/will be used less/smaller catchment/further from school</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dirty="0">
                          <a:effectLst/>
                        </a:rPr>
                        <a:t>44</a:t>
                      </a:r>
                      <a:endParaRPr lang="en-AU" sz="1400" b="1" i="0" u="none" strike="noStrike" dirty="0">
                        <a:effectLst/>
                        <a:latin typeface="Arial" panose="020B0604020202020204" pitchFamily="34" charset="0"/>
                      </a:endParaRPr>
                    </a:p>
                  </a:txBody>
                  <a:tcPr marL="5792" marR="5792" marT="5792" marB="0" anchor="b"/>
                </a:tc>
                <a:extLst>
                  <a:ext uri="{0D108BD9-81ED-4DB2-BD59-A6C34878D82A}">
                    <a16:rowId xmlns:a16="http://schemas.microsoft.com/office/drawing/2014/main" val="1248276936"/>
                  </a:ext>
                </a:extLst>
              </a:tr>
              <a:tr h="390679">
                <a:tc>
                  <a:txBody>
                    <a:bodyPr/>
                    <a:lstStyle/>
                    <a:p>
                      <a:pPr marL="72000" algn="l" fontAlgn="b"/>
                      <a:r>
                        <a:rPr lang="en-US" sz="1400" b="1" u="none" strike="noStrike" dirty="0">
                          <a:effectLst/>
                        </a:rPr>
                        <a:t>ISOLATED: </a:t>
                      </a:r>
                      <a:r>
                        <a:rPr lang="en-US" sz="1400" u="none" strike="noStrike" dirty="0">
                          <a:effectLst/>
                        </a:rPr>
                        <a:t>more isolated/longer walk &amp; less safe to walk to /distance from many residents /further away/too far from village/too far for older residents/not central/away from services/more isolated</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a:effectLst/>
                        </a:rPr>
                        <a:t>43</a:t>
                      </a:r>
                      <a:endParaRPr lang="en-AU" sz="1400" b="1" i="0" u="none" strike="noStrike">
                        <a:effectLst/>
                        <a:latin typeface="Arial" panose="020B0604020202020204" pitchFamily="34" charset="0"/>
                      </a:endParaRPr>
                    </a:p>
                  </a:txBody>
                  <a:tcPr marL="5792" marR="5792" marT="5792" marB="0" anchor="b"/>
                </a:tc>
                <a:extLst>
                  <a:ext uri="{0D108BD9-81ED-4DB2-BD59-A6C34878D82A}">
                    <a16:rowId xmlns:a16="http://schemas.microsoft.com/office/drawing/2014/main" val="2436958166"/>
                  </a:ext>
                </a:extLst>
              </a:tr>
              <a:tr h="390679">
                <a:tc>
                  <a:txBody>
                    <a:bodyPr/>
                    <a:lstStyle/>
                    <a:p>
                      <a:pPr marL="72000" algn="l" fontAlgn="b"/>
                      <a:r>
                        <a:rPr lang="en-US" sz="1400" b="1" u="none" strike="noStrike" dirty="0">
                          <a:effectLst/>
                        </a:rPr>
                        <a:t>RESIDENT IMPACTS: </a:t>
                      </a:r>
                      <a:r>
                        <a:rPr lang="en-US" sz="1400" u="none" strike="noStrike" dirty="0">
                          <a:effectLst/>
                        </a:rPr>
                        <a:t>too close to houses/more impacts on residents/end of a residential street/residential area/more difficult access (dead end street)</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dirty="0">
                          <a:effectLst/>
                        </a:rPr>
                        <a:t>35</a:t>
                      </a:r>
                      <a:endParaRPr lang="en-AU" sz="1400" b="1" i="0" u="none" strike="noStrike" dirty="0">
                        <a:effectLst/>
                        <a:latin typeface="Arial" panose="020B0604020202020204" pitchFamily="34" charset="0"/>
                      </a:endParaRPr>
                    </a:p>
                  </a:txBody>
                  <a:tcPr marL="5792" marR="5792" marT="5792" marB="0" anchor="b"/>
                </a:tc>
                <a:extLst>
                  <a:ext uri="{0D108BD9-81ED-4DB2-BD59-A6C34878D82A}">
                    <a16:rowId xmlns:a16="http://schemas.microsoft.com/office/drawing/2014/main" val="2768998576"/>
                  </a:ext>
                </a:extLst>
              </a:tr>
              <a:tr h="583402">
                <a:tc>
                  <a:txBody>
                    <a:bodyPr/>
                    <a:lstStyle/>
                    <a:p>
                      <a:pPr marL="72000" algn="l" fontAlgn="b"/>
                      <a:r>
                        <a:rPr lang="en-US" sz="1400" b="1" u="none" strike="noStrike" dirty="0">
                          <a:effectLst/>
                        </a:rPr>
                        <a:t>LESS WALKABLE (BIKE &amp;BUS): </a:t>
                      </a:r>
                      <a:r>
                        <a:rPr lang="en-US" sz="1400" u="none" strike="noStrike" dirty="0">
                          <a:effectLst/>
                        </a:rPr>
                        <a:t>less links/harder to access by active travel and PT/will need more direct DDA pedestrian access/need easier walking and cycling access/further from bus stops/less safe to walk to and hillier/dark walkways/restricted access in front of properties</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a:effectLst/>
                        </a:rPr>
                        <a:t>33</a:t>
                      </a:r>
                      <a:endParaRPr lang="en-AU" sz="1400" b="1" i="0" u="none" strike="noStrike">
                        <a:effectLst/>
                        <a:latin typeface="Arial" panose="020B0604020202020204" pitchFamily="34" charset="0"/>
                      </a:endParaRPr>
                    </a:p>
                  </a:txBody>
                  <a:tcPr marL="5792" marR="5792" marT="5792" marB="0" anchor="b"/>
                </a:tc>
                <a:extLst>
                  <a:ext uri="{0D108BD9-81ED-4DB2-BD59-A6C34878D82A}">
                    <a16:rowId xmlns:a16="http://schemas.microsoft.com/office/drawing/2014/main" val="1203359909"/>
                  </a:ext>
                </a:extLst>
              </a:tr>
              <a:tr h="390679">
                <a:tc>
                  <a:txBody>
                    <a:bodyPr/>
                    <a:lstStyle/>
                    <a:p>
                      <a:pPr marL="72000" algn="l" fontAlgn="b"/>
                      <a:r>
                        <a:rPr lang="en-US" sz="1400" b="1" u="none" strike="noStrike" dirty="0">
                          <a:effectLst/>
                        </a:rPr>
                        <a:t>TRAFFIC: </a:t>
                      </a:r>
                      <a:r>
                        <a:rPr lang="en-US" sz="1400" u="none" strike="noStrike" dirty="0">
                          <a:effectLst/>
                        </a:rPr>
                        <a:t>will increase local traffic congestion and noise and ferry light impacting nearby residents/traffic flow/it's a bottle neck/harder to drop off</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dirty="0">
                          <a:effectLst/>
                        </a:rPr>
                        <a:t>27</a:t>
                      </a:r>
                      <a:endParaRPr lang="en-AU" sz="1400" b="1" i="0" u="none" strike="noStrike" dirty="0">
                        <a:effectLst/>
                        <a:latin typeface="Arial" panose="020B0604020202020204" pitchFamily="34" charset="0"/>
                      </a:endParaRPr>
                    </a:p>
                  </a:txBody>
                  <a:tcPr marL="5792" marR="5792" marT="5792" marB="0" anchor="b"/>
                </a:tc>
                <a:extLst>
                  <a:ext uri="{0D108BD9-81ED-4DB2-BD59-A6C34878D82A}">
                    <a16:rowId xmlns:a16="http://schemas.microsoft.com/office/drawing/2014/main" val="2867971859"/>
                  </a:ext>
                </a:extLst>
              </a:tr>
              <a:tr h="390679">
                <a:tc>
                  <a:txBody>
                    <a:bodyPr/>
                    <a:lstStyle/>
                    <a:p>
                      <a:pPr marL="72000" algn="l" fontAlgn="b"/>
                      <a:r>
                        <a:rPr lang="en-US" sz="1400" b="1" u="none" strike="noStrike" dirty="0">
                          <a:effectLst/>
                        </a:rPr>
                        <a:t>PLAY /DOG PARK: </a:t>
                      </a:r>
                      <a:r>
                        <a:rPr lang="en-US" sz="1400" u="none" strike="noStrike" dirty="0">
                          <a:effectLst/>
                        </a:rPr>
                        <a:t>too close to park/will impact users of the recreation spaces (use their parking)/don't turn park into parking/more cars dangerous for children and dogs/disrupt popular walking route/won’t look nice next to park /off leash dog park impacts/safety risks to dogs (increased traffic) and dog park parking/beach is used by dogs and people</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dirty="0">
                          <a:effectLst/>
                        </a:rPr>
                        <a:t>21</a:t>
                      </a:r>
                      <a:endParaRPr lang="en-AU" sz="1400" b="1" i="0" u="none" strike="noStrike" dirty="0">
                        <a:effectLst/>
                        <a:latin typeface="Arial" panose="020B0604020202020204" pitchFamily="34" charset="0"/>
                      </a:endParaRPr>
                    </a:p>
                  </a:txBody>
                  <a:tcPr marL="5792" marR="5792" marT="5792" marB="0" anchor="b"/>
                </a:tc>
                <a:extLst>
                  <a:ext uri="{0D108BD9-81ED-4DB2-BD59-A6C34878D82A}">
                    <a16:rowId xmlns:a16="http://schemas.microsoft.com/office/drawing/2014/main" val="1484339259"/>
                  </a:ext>
                </a:extLst>
              </a:tr>
              <a:tr h="216885">
                <a:tc>
                  <a:txBody>
                    <a:bodyPr/>
                    <a:lstStyle/>
                    <a:p>
                      <a:pPr marL="72000" algn="l" fontAlgn="b"/>
                      <a:r>
                        <a:rPr lang="en-US" sz="1400" b="1" u="none" strike="noStrike" dirty="0">
                          <a:effectLst/>
                        </a:rPr>
                        <a:t>EMPTY SITE: </a:t>
                      </a:r>
                      <a:r>
                        <a:rPr lang="en-US" sz="1400" u="none" strike="noStrike" dirty="0">
                          <a:effectLst/>
                        </a:rPr>
                        <a:t>no existing infrastructure/expensive/big pier would be needed/no toilets</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dirty="0">
                          <a:effectLst/>
                        </a:rPr>
                        <a:t>13</a:t>
                      </a:r>
                      <a:endParaRPr lang="en-AU" sz="1400" b="1" i="0" u="none" strike="noStrike" dirty="0">
                        <a:effectLst/>
                        <a:latin typeface="Arial" panose="020B0604020202020204" pitchFamily="34" charset="0"/>
                      </a:endParaRPr>
                    </a:p>
                  </a:txBody>
                  <a:tcPr marL="5792" marR="5792" marT="5792" marB="0" anchor="b"/>
                </a:tc>
                <a:extLst>
                  <a:ext uri="{0D108BD9-81ED-4DB2-BD59-A6C34878D82A}">
                    <a16:rowId xmlns:a16="http://schemas.microsoft.com/office/drawing/2014/main" val="2382657262"/>
                  </a:ext>
                </a:extLst>
              </a:tr>
              <a:tr h="227307">
                <a:tc>
                  <a:txBody>
                    <a:bodyPr/>
                    <a:lstStyle/>
                    <a:p>
                      <a:pPr marL="72000" algn="l" fontAlgn="b"/>
                      <a:r>
                        <a:rPr lang="en-US" sz="1400" b="1" u="none" strike="noStrike" dirty="0">
                          <a:effectLst/>
                        </a:rPr>
                        <a:t>ROSE BAY: </a:t>
                      </a:r>
                      <a:r>
                        <a:rPr lang="en-US" sz="1400" u="none" strike="noStrike" dirty="0">
                          <a:effectLst/>
                        </a:rPr>
                        <a:t>further from Rose Bay users/would drive instead of ferry</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a:effectLst/>
                        </a:rPr>
                        <a:t>6</a:t>
                      </a:r>
                      <a:endParaRPr lang="en-AU" sz="1400" b="1" i="0" u="none" strike="noStrike">
                        <a:effectLst/>
                        <a:latin typeface="Arial" panose="020B0604020202020204" pitchFamily="34" charset="0"/>
                      </a:endParaRPr>
                    </a:p>
                  </a:txBody>
                  <a:tcPr marL="5792" marR="5792" marT="5792" marB="0" anchor="b"/>
                </a:tc>
                <a:extLst>
                  <a:ext uri="{0D108BD9-81ED-4DB2-BD59-A6C34878D82A}">
                    <a16:rowId xmlns:a16="http://schemas.microsoft.com/office/drawing/2014/main" val="3280184169"/>
                  </a:ext>
                </a:extLst>
              </a:tr>
              <a:tr h="197955">
                <a:tc>
                  <a:txBody>
                    <a:bodyPr/>
                    <a:lstStyle/>
                    <a:p>
                      <a:pPr marL="72000" algn="l" fontAlgn="b"/>
                      <a:r>
                        <a:rPr lang="en-US" sz="1400" b="1" u="none" strike="noStrike" dirty="0">
                          <a:effectLst/>
                        </a:rPr>
                        <a:t>SAILING CLUB: </a:t>
                      </a:r>
                      <a:r>
                        <a:rPr lang="en-US" sz="1400" u="none" strike="noStrike" dirty="0">
                          <a:effectLst/>
                        </a:rPr>
                        <a:t>sailing club will cease to exist</a:t>
                      </a:r>
                      <a:endParaRPr lang="en-US" sz="1400" b="0" i="0" u="none" strike="noStrike" dirty="0">
                        <a:effectLst/>
                        <a:latin typeface="Arial" panose="020B0604020202020204" pitchFamily="34" charset="0"/>
                      </a:endParaRPr>
                    </a:p>
                  </a:txBody>
                  <a:tcPr marL="5792" marR="5792" marT="5792" marB="0" anchor="b"/>
                </a:tc>
                <a:tc>
                  <a:txBody>
                    <a:bodyPr/>
                    <a:lstStyle/>
                    <a:p>
                      <a:pPr marL="72000" algn="ctr" fontAlgn="b"/>
                      <a:r>
                        <a:rPr lang="en-AU" sz="1400" b="1" u="none" strike="noStrike" dirty="0">
                          <a:effectLst/>
                        </a:rPr>
                        <a:t>2</a:t>
                      </a:r>
                      <a:endParaRPr lang="en-AU" sz="1400" b="1" i="0" u="none" strike="noStrike" dirty="0">
                        <a:effectLst/>
                        <a:latin typeface="Arial" panose="020B0604020202020204" pitchFamily="34" charset="0"/>
                      </a:endParaRPr>
                    </a:p>
                  </a:txBody>
                  <a:tcPr marL="5792" marR="5792" marT="5792" marB="0" anchor="b"/>
                </a:tc>
                <a:extLst>
                  <a:ext uri="{0D108BD9-81ED-4DB2-BD59-A6C34878D82A}">
                    <a16:rowId xmlns:a16="http://schemas.microsoft.com/office/drawing/2014/main" val="2803593182"/>
                  </a:ext>
                </a:extLst>
              </a:tr>
              <a:tr h="197955">
                <a:tc>
                  <a:txBody>
                    <a:bodyPr/>
                    <a:lstStyle/>
                    <a:p>
                      <a:pPr marL="72000" algn="l" fontAlgn="b"/>
                      <a:r>
                        <a:rPr lang="en-AU" sz="1400" b="1" u="none" strike="noStrike" dirty="0">
                          <a:effectLst/>
                        </a:rPr>
                        <a:t>MISC: </a:t>
                      </a:r>
                      <a:r>
                        <a:rPr lang="en-AU" sz="1400" u="none" strike="noStrike" dirty="0">
                          <a:effectLst/>
                        </a:rPr>
                        <a:t>other concerns</a:t>
                      </a:r>
                      <a:endParaRPr lang="en-AU" sz="1400" b="0" i="0" u="none" strike="noStrike" dirty="0">
                        <a:effectLst/>
                        <a:latin typeface="Arial" panose="020B0604020202020204" pitchFamily="34" charset="0"/>
                      </a:endParaRPr>
                    </a:p>
                  </a:txBody>
                  <a:tcPr marL="5792" marR="5792" marT="5792" marB="0" anchor="b"/>
                </a:tc>
                <a:tc>
                  <a:txBody>
                    <a:bodyPr/>
                    <a:lstStyle/>
                    <a:p>
                      <a:pPr marL="72000" algn="ctr" fontAlgn="b"/>
                      <a:r>
                        <a:rPr lang="en-US" sz="1400" b="1" u="none" strike="noStrike" dirty="0">
                          <a:effectLst/>
                        </a:rPr>
                        <a:t>4</a:t>
                      </a:r>
                      <a:endParaRPr lang="en-AU" sz="1400" b="1" i="0" u="none" strike="noStrike" dirty="0">
                        <a:effectLst/>
                        <a:latin typeface="Arial" panose="020B0604020202020204" pitchFamily="34" charset="0"/>
                      </a:endParaRPr>
                    </a:p>
                  </a:txBody>
                  <a:tcPr marL="5792" marR="5792" marT="5792" marB="0" anchor="b"/>
                </a:tc>
                <a:extLst>
                  <a:ext uri="{0D108BD9-81ED-4DB2-BD59-A6C34878D82A}">
                    <a16:rowId xmlns:a16="http://schemas.microsoft.com/office/drawing/2014/main" val="3621545828"/>
                  </a:ext>
                </a:extLst>
              </a:tr>
              <a:tr h="197955">
                <a:tc>
                  <a:txBody>
                    <a:bodyPr/>
                    <a:lstStyle/>
                    <a:p>
                      <a:pPr marL="72000" algn="l" fontAlgn="b"/>
                      <a:r>
                        <a:rPr lang="en-US" sz="1400" b="1" u="none" strike="noStrike" dirty="0">
                          <a:solidFill>
                            <a:schemeClr val="accent1">
                              <a:lumMod val="75000"/>
                            </a:schemeClr>
                          </a:solidFill>
                          <a:effectLst/>
                        </a:rPr>
                        <a:t>NONE: none/no concerns/best /nil/no/not sure</a:t>
                      </a:r>
                      <a:endParaRPr lang="en-US" sz="1400" b="1" i="0" u="none" strike="noStrike" dirty="0">
                        <a:solidFill>
                          <a:schemeClr val="accent1">
                            <a:lumMod val="75000"/>
                          </a:schemeClr>
                        </a:solidFill>
                        <a:effectLst/>
                        <a:latin typeface="Arial" panose="020B0604020202020204" pitchFamily="34" charset="0"/>
                      </a:endParaRPr>
                    </a:p>
                  </a:txBody>
                  <a:tcPr marL="5792" marR="5792" marT="5792" marB="0" anchor="b"/>
                </a:tc>
                <a:tc>
                  <a:txBody>
                    <a:bodyPr/>
                    <a:lstStyle/>
                    <a:p>
                      <a:pPr marL="72000" algn="ctr" fontAlgn="b"/>
                      <a:r>
                        <a:rPr lang="en-AU" sz="1400" b="1" u="none" strike="noStrike" dirty="0">
                          <a:solidFill>
                            <a:schemeClr val="accent1">
                              <a:lumMod val="75000"/>
                            </a:schemeClr>
                          </a:solidFill>
                          <a:effectLst/>
                        </a:rPr>
                        <a:t>141</a:t>
                      </a:r>
                      <a:endParaRPr lang="en-AU" sz="1400" b="1" i="0" u="none" strike="noStrike" dirty="0">
                        <a:solidFill>
                          <a:schemeClr val="accent1">
                            <a:lumMod val="75000"/>
                          </a:schemeClr>
                        </a:solidFill>
                        <a:effectLst/>
                        <a:latin typeface="Arial" panose="020B0604020202020204" pitchFamily="34" charset="0"/>
                      </a:endParaRPr>
                    </a:p>
                  </a:txBody>
                  <a:tcPr marL="5792" marR="5792" marT="5792" marB="0" anchor="b"/>
                </a:tc>
                <a:extLst>
                  <a:ext uri="{0D108BD9-81ED-4DB2-BD59-A6C34878D82A}">
                    <a16:rowId xmlns:a16="http://schemas.microsoft.com/office/drawing/2014/main" val="4066547774"/>
                  </a:ext>
                </a:extLst>
              </a:tr>
            </a:tbl>
          </a:graphicData>
        </a:graphic>
      </p:graphicFrame>
      <p:pic>
        <p:nvPicPr>
          <p:cNvPr id="7" name="Picture 6" descr="Aerial view of a land with a body of water&#10;&#10;Description automatically generated">
            <a:extLst>
              <a:ext uri="{FF2B5EF4-FFF2-40B4-BE49-F238E27FC236}">
                <a16:creationId xmlns:a16="http://schemas.microsoft.com/office/drawing/2014/main" id="{5AFE5498-2FA6-862C-331B-19DE71121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6490" y="84005"/>
            <a:ext cx="1690909" cy="1357853"/>
          </a:xfrm>
          <a:prstGeom prst="rect">
            <a:avLst/>
          </a:prstGeom>
        </p:spPr>
      </p:pic>
    </p:spTree>
    <p:extLst>
      <p:ext uri="{BB962C8B-B14F-4D97-AF65-F5344CB8AC3E}">
        <p14:creationId xmlns:p14="http://schemas.microsoft.com/office/powerpoint/2010/main" val="646320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B144675-F3A9-0CEB-DFD0-E01657B10DFB}"/>
              </a:ext>
            </a:extLst>
          </p:cNvPr>
          <p:cNvPicPr>
            <a:picLocks noChangeAspect="1"/>
          </p:cNvPicPr>
          <p:nvPr/>
        </p:nvPicPr>
        <p:blipFill>
          <a:blip r:embed="rId2"/>
          <a:stretch>
            <a:fillRect/>
          </a:stretch>
        </p:blipFill>
        <p:spPr>
          <a:xfrm>
            <a:off x="1497948" y="928688"/>
            <a:ext cx="10746440" cy="5791055"/>
          </a:xfrm>
          <a:prstGeom prst="rect">
            <a:avLst/>
          </a:prstGeom>
        </p:spPr>
      </p:pic>
      <p:sp>
        <p:nvSpPr>
          <p:cNvPr id="5" name="Title 4">
            <a:extLst>
              <a:ext uri="{FF2B5EF4-FFF2-40B4-BE49-F238E27FC236}">
                <a16:creationId xmlns:a16="http://schemas.microsoft.com/office/drawing/2014/main" id="{A64A2821-3C53-4652-A7AD-0A2F598EE510}"/>
              </a:ext>
            </a:extLst>
          </p:cNvPr>
          <p:cNvSpPr>
            <a:spLocks noGrp="1"/>
          </p:cNvSpPr>
          <p:nvPr>
            <p:ph type="title"/>
          </p:nvPr>
        </p:nvSpPr>
        <p:spPr>
          <a:xfrm>
            <a:off x="1710120" y="138257"/>
            <a:ext cx="9869245" cy="448363"/>
          </a:xfrm>
          <a:solidFill>
            <a:srgbClr val="2D3B5D"/>
          </a:solidFill>
        </p:spPr>
        <p:txBody>
          <a:bodyPr>
            <a:noAutofit/>
          </a:bodyPr>
          <a:lstStyle/>
          <a:p>
            <a:r>
              <a:rPr lang="en-AU" sz="3600" b="1" dirty="0">
                <a:solidFill>
                  <a:schemeClr val="bg1"/>
                </a:solidFill>
                <a:latin typeface="+mn-lt"/>
              </a:rPr>
              <a:t>Map tool comments for additional site feedback</a:t>
            </a:r>
          </a:p>
        </p:txBody>
      </p:sp>
      <p:graphicFrame>
        <p:nvGraphicFramePr>
          <p:cNvPr id="3" name="Table 2">
            <a:extLst>
              <a:ext uri="{FF2B5EF4-FFF2-40B4-BE49-F238E27FC236}">
                <a16:creationId xmlns:a16="http://schemas.microsoft.com/office/drawing/2014/main" id="{B20DB7D7-C870-0715-F8DA-0E85443F2B14}"/>
              </a:ext>
            </a:extLst>
          </p:cNvPr>
          <p:cNvGraphicFramePr>
            <a:graphicFrameLocks noGrp="1"/>
          </p:cNvGraphicFramePr>
          <p:nvPr>
            <p:extLst>
              <p:ext uri="{D42A27DB-BD31-4B8C-83A1-F6EECF244321}">
                <p14:modId xmlns:p14="http://schemas.microsoft.com/office/powerpoint/2010/main" val="1221225792"/>
              </p:ext>
            </p:extLst>
          </p:nvPr>
        </p:nvGraphicFramePr>
        <p:xfrm>
          <a:off x="3632278" y="3352804"/>
          <a:ext cx="3560865" cy="3366939"/>
        </p:xfrm>
        <a:graphic>
          <a:graphicData uri="http://schemas.openxmlformats.org/drawingml/2006/table">
            <a:tbl>
              <a:tblPr>
                <a:tableStyleId>{B301B821-A1FF-4177-AEE7-76D212191A09}</a:tableStyleId>
              </a:tblPr>
              <a:tblGrid>
                <a:gridCol w="1020396">
                  <a:extLst>
                    <a:ext uri="{9D8B030D-6E8A-4147-A177-3AD203B41FA5}">
                      <a16:colId xmlns:a16="http://schemas.microsoft.com/office/drawing/2014/main" val="526575814"/>
                    </a:ext>
                  </a:extLst>
                </a:gridCol>
                <a:gridCol w="2540469">
                  <a:extLst>
                    <a:ext uri="{9D8B030D-6E8A-4147-A177-3AD203B41FA5}">
                      <a16:colId xmlns:a16="http://schemas.microsoft.com/office/drawing/2014/main" val="1382335007"/>
                    </a:ext>
                  </a:extLst>
                </a:gridCol>
              </a:tblGrid>
              <a:tr h="235344">
                <a:tc gridSpan="2">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Calibri" panose="020F0502020204030204"/>
                          <a:ea typeface="+mn-ea"/>
                          <a:cs typeface="+mn-cs"/>
                        </a:rPr>
                        <a:t>Natone Street site pinned comments</a:t>
                      </a:r>
                    </a:p>
                  </a:txBody>
                  <a:tcPr marL="2459" marR="2459" marT="2459" marB="0" anchor="ctr"/>
                </a:tc>
                <a:tc hMerge="1">
                  <a:txBody>
                    <a:bodyPr/>
                    <a:lstStyle/>
                    <a:p>
                      <a:endParaRPr dirty="0"/>
                    </a:p>
                  </a:txBody>
                  <a:tcPr/>
                </a:tc>
                <a:extLst>
                  <a:ext uri="{0D108BD9-81ED-4DB2-BD59-A6C34878D82A}">
                    <a16:rowId xmlns:a16="http://schemas.microsoft.com/office/drawing/2014/main" val="1920176147"/>
                  </a:ext>
                </a:extLst>
              </a:tr>
              <a:tr h="705227">
                <a:tc>
                  <a:txBody>
                    <a:bodyPr/>
                    <a:lstStyle/>
                    <a:p>
                      <a:pPr algn="l" fontAlgn="ctr"/>
                      <a:r>
                        <a:rPr lang="en-AU" sz="1100" u="none" strike="noStrike" dirty="0">
                          <a:effectLst/>
                        </a:rPr>
                        <a:t>Natone St - positives</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err="1">
                          <a:effectLst/>
                        </a:rPr>
                        <a:t>Natone</a:t>
                      </a:r>
                      <a:r>
                        <a:rPr lang="en-US" sz="1100" u="none" strike="noStrike" dirty="0">
                          <a:effectLst/>
                        </a:rPr>
                        <a:t> Street option offers better parking and access than the Sailing Club which has limited parking and will create traffic/parking issues for residents. </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1833447002"/>
                  </a:ext>
                </a:extLst>
              </a:tr>
              <a:tr h="353902">
                <a:tc>
                  <a:txBody>
                    <a:bodyPr/>
                    <a:lstStyle/>
                    <a:p>
                      <a:pPr algn="l" fontAlgn="ctr"/>
                      <a:r>
                        <a:rPr lang="en-AU" sz="1100" u="none" strike="noStrike" dirty="0">
                          <a:effectLst/>
                        </a:rPr>
                        <a:t>Natone St - positives</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Too dangerous for a ferry in and out of Lindisfarne Bay. </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4135919912"/>
                  </a:ext>
                </a:extLst>
              </a:tr>
              <a:tr h="353902">
                <a:tc>
                  <a:txBody>
                    <a:bodyPr/>
                    <a:lstStyle/>
                    <a:p>
                      <a:pPr algn="l" fontAlgn="ctr"/>
                      <a:r>
                        <a:rPr lang="en-AU" sz="1100" u="none" strike="noStrike" dirty="0">
                          <a:effectLst/>
                        </a:rPr>
                        <a:t>Natone St - positives</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AU" sz="1100" u="none" strike="noStrike" dirty="0">
                          <a:effectLst/>
                        </a:rPr>
                        <a:t>Natone - positive - safer option </a:t>
                      </a:r>
                      <a:endParaRPr lang="en-AU"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1621412915"/>
                  </a:ext>
                </a:extLst>
              </a:tr>
              <a:tr h="374985">
                <a:tc>
                  <a:txBody>
                    <a:bodyPr/>
                    <a:lstStyle/>
                    <a:p>
                      <a:pPr algn="l" fontAlgn="ctr"/>
                      <a:r>
                        <a:rPr lang="en-AU" sz="1100" u="none" strike="noStrike" dirty="0">
                          <a:effectLst/>
                        </a:rPr>
                        <a:t>Natone St - negatives</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Mostly residential area, limited access from other public transport</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2399929171"/>
                  </a:ext>
                </a:extLst>
              </a:tr>
              <a:tr h="1305628">
                <a:tc>
                  <a:txBody>
                    <a:bodyPr/>
                    <a:lstStyle/>
                    <a:p>
                      <a:pPr algn="l" fontAlgn="ctr"/>
                      <a:r>
                        <a:rPr lang="en-AU" sz="1100" u="none" strike="noStrike" dirty="0">
                          <a:effectLst/>
                        </a:rPr>
                        <a:t>Natone St - negatives</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Private property boundaries in this direction extend to the water and rocks. There might also be fewer passengers in this catchment area (Derwent Ave) compared to a more central area in Lindisfarne where a terminal and infra upgrades would be more visible from existing recreation and retail areas serviced by land PT.</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777359929"/>
                  </a:ext>
                </a:extLst>
              </a:tr>
            </a:tbl>
          </a:graphicData>
        </a:graphic>
      </p:graphicFrame>
      <p:graphicFrame>
        <p:nvGraphicFramePr>
          <p:cNvPr id="9" name="Table 8">
            <a:extLst>
              <a:ext uri="{FF2B5EF4-FFF2-40B4-BE49-F238E27FC236}">
                <a16:creationId xmlns:a16="http://schemas.microsoft.com/office/drawing/2014/main" id="{F3C22014-D733-5BA7-B0B3-265AD0249F0E}"/>
              </a:ext>
            </a:extLst>
          </p:cNvPr>
          <p:cNvGraphicFramePr>
            <a:graphicFrameLocks noGrp="1"/>
          </p:cNvGraphicFramePr>
          <p:nvPr>
            <p:extLst>
              <p:ext uri="{D42A27DB-BD31-4B8C-83A1-F6EECF244321}">
                <p14:modId xmlns:p14="http://schemas.microsoft.com/office/powerpoint/2010/main" val="1937678461"/>
              </p:ext>
            </p:extLst>
          </p:nvPr>
        </p:nvGraphicFramePr>
        <p:xfrm>
          <a:off x="7245531" y="2478958"/>
          <a:ext cx="4946469" cy="4240785"/>
        </p:xfrm>
        <a:graphic>
          <a:graphicData uri="http://schemas.openxmlformats.org/drawingml/2006/table">
            <a:tbl>
              <a:tblPr>
                <a:tableStyleId>{B301B821-A1FF-4177-AEE7-76D212191A09}</a:tableStyleId>
              </a:tblPr>
              <a:tblGrid>
                <a:gridCol w="1088571">
                  <a:extLst>
                    <a:ext uri="{9D8B030D-6E8A-4147-A177-3AD203B41FA5}">
                      <a16:colId xmlns:a16="http://schemas.microsoft.com/office/drawing/2014/main" val="526575814"/>
                    </a:ext>
                  </a:extLst>
                </a:gridCol>
                <a:gridCol w="3857898">
                  <a:extLst>
                    <a:ext uri="{9D8B030D-6E8A-4147-A177-3AD203B41FA5}">
                      <a16:colId xmlns:a16="http://schemas.microsoft.com/office/drawing/2014/main" val="1382335007"/>
                    </a:ext>
                  </a:extLst>
                </a:gridCol>
              </a:tblGrid>
              <a:tr h="139674">
                <a:tc gridSpan="2">
                  <a:txBody>
                    <a:bodyPr/>
                    <a:lstStyle/>
                    <a:p>
                      <a:pPr algn="l" fontAlgn="ctr"/>
                      <a:r>
                        <a:rPr lang="en-AU" sz="1400" b="1" u="none" strike="noStrike" dirty="0">
                          <a:effectLst/>
                        </a:rPr>
                        <a:t>Lindisfarne Sailing Club site pinned comments </a:t>
                      </a:r>
                      <a:endParaRPr lang="en-AU" sz="1400" b="1" i="0" u="none" strike="noStrike" dirty="0">
                        <a:solidFill>
                          <a:srgbClr val="FFFFFF"/>
                        </a:solidFill>
                        <a:effectLst/>
                        <a:latin typeface="Arial" panose="020B0604020202020204" pitchFamily="34" charset="0"/>
                      </a:endParaRPr>
                    </a:p>
                  </a:txBody>
                  <a:tcPr marL="2459" marR="2459" marT="2459" marB="0" anchor="ctr"/>
                </a:tc>
                <a:tc hMerge="1">
                  <a:txBody>
                    <a:bodyPr/>
                    <a:lstStyle/>
                    <a:p>
                      <a:endParaRPr lang="en-AU" sz="1100" b="1" dirty="0"/>
                    </a:p>
                  </a:txBody>
                  <a:tcPr/>
                </a:tc>
                <a:extLst>
                  <a:ext uri="{0D108BD9-81ED-4DB2-BD59-A6C34878D82A}">
                    <a16:rowId xmlns:a16="http://schemas.microsoft.com/office/drawing/2014/main" val="1920176147"/>
                  </a:ext>
                </a:extLst>
              </a:tr>
              <a:tr h="414985">
                <a:tc>
                  <a:txBody>
                    <a:bodyPr/>
                    <a:lstStyle/>
                    <a:p>
                      <a:pPr algn="l" fontAlgn="ctr"/>
                      <a:r>
                        <a:rPr lang="en-AU" sz="1100" u="none" strike="noStrike" dirty="0">
                          <a:effectLst/>
                        </a:rPr>
                        <a:t>Lindisfarne Sailing Club - positive</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this site would allow the best access for the largest number of future passengers</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3077169526"/>
                  </a:ext>
                </a:extLst>
              </a:tr>
              <a:tr h="414985">
                <a:tc>
                  <a:txBody>
                    <a:bodyPr/>
                    <a:lstStyle/>
                    <a:p>
                      <a:pPr algn="l" fontAlgn="ctr"/>
                      <a:r>
                        <a:rPr lang="en-AU" sz="1100" u="none" strike="noStrike" dirty="0">
                          <a:effectLst/>
                        </a:rPr>
                        <a:t>Lindisfarne Sailing Club - positive</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I like that this is closer to the village, schools and care homes, so less walking for many visitors.  Also probably more sheltered against prevailing winds.</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458760272"/>
                  </a:ext>
                </a:extLst>
              </a:tr>
              <a:tr h="414985">
                <a:tc>
                  <a:txBody>
                    <a:bodyPr/>
                    <a:lstStyle/>
                    <a:p>
                      <a:pPr algn="l" fontAlgn="ctr"/>
                      <a:r>
                        <a:rPr lang="en-AU" sz="1100" u="none" strike="noStrike" dirty="0">
                          <a:effectLst/>
                        </a:rPr>
                        <a:t>Lindisfarne Sailing Club - positive</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Move it to Geilston Bay to provide the opportunity for expansion. Consider the additional houses being built north of Lindisfarne still accessible to everyone</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751860830"/>
                  </a:ext>
                </a:extLst>
              </a:tr>
              <a:tr h="414985">
                <a:tc>
                  <a:txBody>
                    <a:bodyPr/>
                    <a:lstStyle/>
                    <a:p>
                      <a:pPr algn="l" fontAlgn="ctr"/>
                      <a:r>
                        <a:rPr lang="en-AU" sz="1100" u="none" strike="noStrike" dirty="0">
                          <a:effectLst/>
                        </a:rPr>
                        <a:t>Lindisfarne Sailing Club - positive</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good to add a bike path and walking track from both directions along the foreshore. </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825252983"/>
                  </a:ext>
                </a:extLst>
              </a:tr>
              <a:tr h="690295">
                <a:tc>
                  <a:txBody>
                    <a:bodyPr/>
                    <a:lstStyle/>
                    <a:p>
                      <a:pPr algn="l" fontAlgn="ctr"/>
                      <a:r>
                        <a:rPr lang="en-AU" sz="1100" u="none" strike="noStrike" dirty="0">
                          <a:effectLst/>
                        </a:rPr>
                        <a:t>Lindisfarne Sailing Club - positive</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A good opportunity to filter out through-traffic to local access &lt;30km/h; the cars use highways to get around, so there's no reason the coastal routes have to be hazardous. AAA multimodal paths will be the most important connector for ferries (</a:t>
                      </a:r>
                      <a:r>
                        <a:rPr lang="en-US" sz="1100" u="none" strike="noStrike" dirty="0" err="1">
                          <a:effectLst/>
                        </a:rPr>
                        <a:t>eg</a:t>
                      </a:r>
                      <a:r>
                        <a:rPr lang="en-US" sz="1100" u="none" strike="noStrike" dirty="0">
                          <a:effectLst/>
                        </a:rPr>
                        <a:t> electric mobility or between buses) and waiting areas for diverse users.</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3155058520"/>
                  </a:ext>
                </a:extLst>
              </a:tr>
              <a:tr h="1103260">
                <a:tc>
                  <a:txBody>
                    <a:bodyPr/>
                    <a:lstStyle/>
                    <a:p>
                      <a:pPr algn="l" fontAlgn="ctr"/>
                      <a:r>
                        <a:rPr lang="en-AU" sz="1100" u="none" strike="noStrike" dirty="0">
                          <a:effectLst/>
                        </a:rPr>
                        <a:t>Lindisfarne Sailing Club - positive</a:t>
                      </a:r>
                      <a:endParaRPr lang="en-AU" sz="1100" b="0" i="0" u="none" strike="noStrike" dirty="0">
                        <a:effectLst/>
                        <a:latin typeface="Arial" panose="020B0604020202020204" pitchFamily="34" charset="0"/>
                      </a:endParaRPr>
                    </a:p>
                  </a:txBody>
                  <a:tcPr marL="2459" marR="2459" marT="2459" marB="0" anchor="ctr"/>
                </a:tc>
                <a:tc>
                  <a:txBody>
                    <a:bodyPr/>
                    <a:lstStyle/>
                    <a:p>
                      <a:pPr algn="l" fontAlgn="ctr"/>
                      <a:r>
                        <a:rPr lang="en-US" sz="1100" u="none" strike="noStrike" dirty="0">
                          <a:effectLst/>
                        </a:rPr>
                        <a:t>The ferries could have a good symbiosis with transit-oriented development. More people living affordably &amp; parking-lite in these high-amenity locations (by water and parks) close to public transport means that they can maintain service patronage &amp; justify further expansions while requiring less surrounding car parking &amp; traffic (further freeing up land for more housing &amp; amenity, &amp; encouraging users from further afield to take advantage of the improved infra).</a:t>
                      </a:r>
                      <a:endParaRPr lang="en-US" sz="1100" b="0" i="0" u="none" strike="noStrike" dirty="0">
                        <a:effectLst/>
                        <a:latin typeface="Arial" panose="020B0604020202020204" pitchFamily="34" charset="0"/>
                      </a:endParaRPr>
                    </a:p>
                  </a:txBody>
                  <a:tcPr marL="2459" marR="2459" marT="2459" marB="0" anchor="ctr"/>
                </a:tc>
                <a:extLst>
                  <a:ext uri="{0D108BD9-81ED-4DB2-BD59-A6C34878D82A}">
                    <a16:rowId xmlns:a16="http://schemas.microsoft.com/office/drawing/2014/main" val="2938592061"/>
                  </a:ext>
                </a:extLst>
              </a:tr>
            </a:tbl>
          </a:graphicData>
        </a:graphic>
      </p:graphicFrame>
    </p:spTree>
    <p:extLst>
      <p:ext uri="{BB962C8B-B14F-4D97-AF65-F5344CB8AC3E}">
        <p14:creationId xmlns:p14="http://schemas.microsoft.com/office/powerpoint/2010/main" val="2917341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580224" y="291974"/>
            <a:ext cx="9773575" cy="805342"/>
          </a:xfrm>
          <a:solidFill>
            <a:srgbClr val="2D3B5D"/>
          </a:solidFill>
        </p:spPr>
        <p:txBody>
          <a:bodyPr>
            <a:normAutofit fontScale="90000"/>
          </a:bodyPr>
          <a:lstStyle/>
          <a:p>
            <a:r>
              <a:rPr lang="en-US" sz="3600" b="1" dirty="0">
                <a:solidFill>
                  <a:schemeClr val="bg1"/>
                </a:solidFill>
              </a:rPr>
              <a:t>Q5. Lindisfarne Sailing Club site – level of agreement as a good location for the ferry terminal</a:t>
            </a:r>
            <a:endParaRPr lang="en-AU" sz="3600" b="1" dirty="0">
              <a:solidFill>
                <a:schemeClr val="bg1"/>
              </a:solidFill>
            </a:endParaRPr>
          </a:p>
        </p:txBody>
      </p:sp>
      <p:sp>
        <p:nvSpPr>
          <p:cNvPr id="15" name="Subtitle 2">
            <a:extLst>
              <a:ext uri="{FF2B5EF4-FFF2-40B4-BE49-F238E27FC236}">
                <a16:creationId xmlns:a16="http://schemas.microsoft.com/office/drawing/2014/main" id="{4F28E965-BEDF-D520-9121-5AFAF5692AA4}"/>
              </a:ext>
            </a:extLst>
          </p:cNvPr>
          <p:cNvSpPr txBox="1">
            <a:spLocks/>
          </p:cNvSpPr>
          <p:nvPr/>
        </p:nvSpPr>
        <p:spPr>
          <a:xfrm>
            <a:off x="1759938" y="1197697"/>
            <a:ext cx="9555762" cy="805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45% of respondents agree that Lindisfarne Sailing club site is a good location for a ferry terminal in Lindisfarne</a:t>
            </a:r>
          </a:p>
          <a:p>
            <a:pPr marL="0" indent="0">
              <a:lnSpc>
                <a:spcPct val="120000"/>
              </a:lnSpc>
              <a:spcBef>
                <a:spcPts val="0"/>
              </a:spcBef>
              <a:buNone/>
            </a:pPr>
            <a:endParaRPr lang="en-AU" sz="1200" dirty="0">
              <a:latin typeface="Calibri Light" panose="020F0302020204030204" pitchFamily="34" charset="0"/>
              <a:ea typeface="Times New Roman" panose="02020603050405020304" pitchFamily="18" charset="0"/>
            </a:endParaRPr>
          </a:p>
        </p:txBody>
      </p:sp>
      <p:graphicFrame>
        <p:nvGraphicFramePr>
          <p:cNvPr id="6" name="item_3">
            <a:extLst>
              <a:ext uri="{FF2B5EF4-FFF2-40B4-BE49-F238E27FC236}">
                <a16:creationId xmlns:a16="http://schemas.microsoft.com/office/drawing/2014/main" id="{6BA77382-C54F-442B-8B54-6AD6317E90FA}"/>
              </a:ext>
            </a:extLst>
          </p:cNvPr>
          <p:cNvGraphicFramePr>
            <a:graphicFrameLocks/>
          </p:cNvGraphicFramePr>
          <p:nvPr/>
        </p:nvGraphicFramePr>
        <p:xfrm>
          <a:off x="2130124" y="2629991"/>
          <a:ext cx="6560167" cy="3422469"/>
        </p:xfrm>
        <a:graphic>
          <a:graphicData uri="http://schemas.openxmlformats.org/drawingml/2006/chart">
            <c:chart xmlns:c="http://schemas.openxmlformats.org/drawingml/2006/chart" xmlns:r="http://schemas.openxmlformats.org/officeDocument/2006/relationships" r:id="rId2"/>
          </a:graphicData>
        </a:graphic>
      </p:graphicFrame>
      <p:sp>
        <p:nvSpPr>
          <p:cNvPr id="13" name="Right Bracket 12">
            <a:extLst>
              <a:ext uri="{FF2B5EF4-FFF2-40B4-BE49-F238E27FC236}">
                <a16:creationId xmlns:a16="http://schemas.microsoft.com/office/drawing/2014/main" id="{C9E2B8C0-1ADF-94CF-CAB2-107F1551C229}"/>
              </a:ext>
            </a:extLst>
          </p:cNvPr>
          <p:cNvSpPr/>
          <p:nvPr/>
        </p:nvSpPr>
        <p:spPr>
          <a:xfrm>
            <a:off x="10006741" y="2955063"/>
            <a:ext cx="55135" cy="73930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solidFill>
                <a:schemeClr val="bg2">
                  <a:lumMod val="50000"/>
                </a:schemeClr>
              </a:solidFill>
            </a:endParaRPr>
          </a:p>
        </p:txBody>
      </p:sp>
      <p:sp>
        <p:nvSpPr>
          <p:cNvPr id="18" name="Right Bracket 17">
            <a:extLst>
              <a:ext uri="{FF2B5EF4-FFF2-40B4-BE49-F238E27FC236}">
                <a16:creationId xmlns:a16="http://schemas.microsoft.com/office/drawing/2014/main" id="{B3A62ED5-66AE-DD25-D214-18AF761194C0}"/>
              </a:ext>
            </a:extLst>
          </p:cNvPr>
          <p:cNvSpPr/>
          <p:nvPr/>
        </p:nvSpPr>
        <p:spPr>
          <a:xfrm>
            <a:off x="10006741" y="5009741"/>
            <a:ext cx="55135" cy="73930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p>
        </p:txBody>
      </p:sp>
      <p:sp>
        <p:nvSpPr>
          <p:cNvPr id="19" name="TextBox 18">
            <a:extLst>
              <a:ext uri="{FF2B5EF4-FFF2-40B4-BE49-F238E27FC236}">
                <a16:creationId xmlns:a16="http://schemas.microsoft.com/office/drawing/2014/main" id="{9E560D3D-E0CE-BD86-77E9-7903BF141335}"/>
              </a:ext>
            </a:extLst>
          </p:cNvPr>
          <p:cNvSpPr txBox="1"/>
          <p:nvPr/>
        </p:nvSpPr>
        <p:spPr>
          <a:xfrm>
            <a:off x="10058400" y="5096801"/>
            <a:ext cx="1936627" cy="584775"/>
          </a:xfrm>
          <a:prstGeom prst="rect">
            <a:avLst/>
          </a:prstGeom>
          <a:noFill/>
        </p:spPr>
        <p:txBody>
          <a:bodyPr wrap="square" rtlCol="0">
            <a:spAutoFit/>
          </a:bodyPr>
          <a:lstStyle/>
          <a:p>
            <a:pPr algn="ctr"/>
            <a:r>
              <a:rPr lang="en-AU" sz="1600" dirty="0">
                <a:solidFill>
                  <a:schemeClr val="bg2">
                    <a:lumMod val="50000"/>
                  </a:schemeClr>
                </a:solidFill>
              </a:rPr>
              <a:t>Disagree </a:t>
            </a:r>
          </a:p>
          <a:p>
            <a:pPr algn="ctr"/>
            <a:r>
              <a:rPr lang="en-AU" sz="1600" b="1" dirty="0">
                <a:solidFill>
                  <a:schemeClr val="bg2">
                    <a:lumMod val="50000"/>
                  </a:schemeClr>
                </a:solidFill>
              </a:rPr>
              <a:t>50%</a:t>
            </a:r>
          </a:p>
        </p:txBody>
      </p:sp>
      <p:sp>
        <p:nvSpPr>
          <p:cNvPr id="20" name="TextBox 19">
            <a:extLst>
              <a:ext uri="{FF2B5EF4-FFF2-40B4-BE49-F238E27FC236}">
                <a16:creationId xmlns:a16="http://schemas.microsoft.com/office/drawing/2014/main" id="{C76D8549-B072-DC08-2A4F-854420BF1008}"/>
              </a:ext>
            </a:extLst>
          </p:cNvPr>
          <p:cNvSpPr txBox="1"/>
          <p:nvPr/>
        </p:nvSpPr>
        <p:spPr>
          <a:xfrm>
            <a:off x="10058145" y="3000024"/>
            <a:ext cx="1819188" cy="584775"/>
          </a:xfrm>
          <a:prstGeom prst="rect">
            <a:avLst/>
          </a:prstGeom>
          <a:noFill/>
        </p:spPr>
        <p:txBody>
          <a:bodyPr wrap="square" rtlCol="0">
            <a:spAutoFit/>
          </a:bodyPr>
          <a:lstStyle/>
          <a:p>
            <a:pPr algn="ctr"/>
            <a:r>
              <a:rPr lang="en-AU" sz="1600" dirty="0">
                <a:solidFill>
                  <a:schemeClr val="accent6">
                    <a:lumMod val="50000"/>
                  </a:schemeClr>
                </a:solidFill>
              </a:rPr>
              <a:t>Agree </a:t>
            </a:r>
          </a:p>
          <a:p>
            <a:pPr algn="ctr"/>
            <a:r>
              <a:rPr lang="en-AU" sz="1600" b="1" dirty="0">
                <a:solidFill>
                  <a:schemeClr val="accent6">
                    <a:lumMod val="50000"/>
                  </a:schemeClr>
                </a:solidFill>
              </a:rPr>
              <a:t>46%</a:t>
            </a:r>
          </a:p>
        </p:txBody>
      </p:sp>
      <p:sp>
        <p:nvSpPr>
          <p:cNvPr id="21" name="TextBox 20">
            <a:extLst>
              <a:ext uri="{FF2B5EF4-FFF2-40B4-BE49-F238E27FC236}">
                <a16:creationId xmlns:a16="http://schemas.microsoft.com/office/drawing/2014/main" id="{C15C4E12-F24F-B45B-F9BE-F15C0E69489F}"/>
              </a:ext>
            </a:extLst>
          </p:cNvPr>
          <p:cNvSpPr txBox="1"/>
          <p:nvPr/>
        </p:nvSpPr>
        <p:spPr>
          <a:xfrm>
            <a:off x="3996764" y="2400714"/>
            <a:ext cx="4198471" cy="369332"/>
          </a:xfrm>
          <a:prstGeom prst="rect">
            <a:avLst/>
          </a:prstGeom>
          <a:noFill/>
        </p:spPr>
        <p:txBody>
          <a:bodyPr wrap="square" rtlCol="0">
            <a:spAutoFit/>
          </a:bodyPr>
          <a:lstStyle/>
          <a:p>
            <a:r>
              <a:rPr lang="en-US" dirty="0"/>
              <a:t>Lindisfarne Sailing Club Site</a:t>
            </a:r>
            <a:endParaRPr lang="en-AU" dirty="0"/>
          </a:p>
        </p:txBody>
      </p:sp>
    </p:spTree>
    <p:extLst>
      <p:ext uri="{BB962C8B-B14F-4D97-AF65-F5344CB8AC3E}">
        <p14:creationId xmlns:p14="http://schemas.microsoft.com/office/powerpoint/2010/main" val="649683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580224" y="291974"/>
            <a:ext cx="9773575" cy="805342"/>
          </a:xfrm>
        </p:spPr>
        <p:txBody>
          <a:bodyPr>
            <a:normAutofit/>
          </a:bodyPr>
          <a:lstStyle/>
          <a:p>
            <a:r>
              <a:rPr lang="en-US" sz="3600" b="1" dirty="0" err="1"/>
              <a:t>Natone</a:t>
            </a:r>
            <a:r>
              <a:rPr lang="en-US" sz="3600" b="1" dirty="0"/>
              <a:t> St site</a:t>
            </a:r>
            <a:endParaRPr lang="en-AU" sz="3600" b="1" dirty="0"/>
          </a:p>
        </p:txBody>
      </p:sp>
      <p:sp>
        <p:nvSpPr>
          <p:cNvPr id="15" name="Subtitle 2">
            <a:extLst>
              <a:ext uri="{FF2B5EF4-FFF2-40B4-BE49-F238E27FC236}">
                <a16:creationId xmlns:a16="http://schemas.microsoft.com/office/drawing/2014/main" id="{4F28E965-BEDF-D520-9121-5AFAF5692AA4}"/>
              </a:ext>
            </a:extLst>
          </p:cNvPr>
          <p:cNvSpPr txBox="1">
            <a:spLocks/>
          </p:cNvSpPr>
          <p:nvPr/>
        </p:nvSpPr>
        <p:spPr>
          <a:xfrm>
            <a:off x="1580223" y="1350516"/>
            <a:ext cx="9773575" cy="805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65% of respondents agree that Natone St is a good location for a ferry terminal in Lindisfarne</a:t>
            </a:r>
          </a:p>
          <a:p>
            <a:pPr marL="0" indent="0">
              <a:lnSpc>
                <a:spcPct val="120000"/>
              </a:lnSpc>
              <a:spcBef>
                <a:spcPts val="0"/>
              </a:spcBef>
              <a:buNone/>
            </a:pPr>
            <a:endParaRPr lang="en-AU" sz="1200" dirty="0">
              <a:latin typeface="Calibri Light" panose="020F0302020204030204" pitchFamily="34" charset="0"/>
              <a:ea typeface="Times New Roman" panose="02020603050405020304" pitchFamily="18" charset="0"/>
            </a:endParaRPr>
          </a:p>
        </p:txBody>
      </p:sp>
      <p:sp>
        <p:nvSpPr>
          <p:cNvPr id="13" name="Right Bracket 12">
            <a:extLst>
              <a:ext uri="{FF2B5EF4-FFF2-40B4-BE49-F238E27FC236}">
                <a16:creationId xmlns:a16="http://schemas.microsoft.com/office/drawing/2014/main" id="{C9E2B8C0-1ADF-94CF-CAB2-107F1551C229}"/>
              </a:ext>
            </a:extLst>
          </p:cNvPr>
          <p:cNvSpPr/>
          <p:nvPr/>
        </p:nvSpPr>
        <p:spPr>
          <a:xfrm>
            <a:off x="10006741" y="2955063"/>
            <a:ext cx="55135" cy="73930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solidFill>
                <a:schemeClr val="bg2">
                  <a:lumMod val="50000"/>
                </a:schemeClr>
              </a:solidFill>
            </a:endParaRPr>
          </a:p>
        </p:txBody>
      </p:sp>
      <p:sp>
        <p:nvSpPr>
          <p:cNvPr id="18" name="Right Bracket 17">
            <a:extLst>
              <a:ext uri="{FF2B5EF4-FFF2-40B4-BE49-F238E27FC236}">
                <a16:creationId xmlns:a16="http://schemas.microsoft.com/office/drawing/2014/main" id="{B3A62ED5-66AE-DD25-D214-18AF761194C0}"/>
              </a:ext>
            </a:extLst>
          </p:cNvPr>
          <p:cNvSpPr/>
          <p:nvPr/>
        </p:nvSpPr>
        <p:spPr>
          <a:xfrm>
            <a:off x="10006741" y="5009741"/>
            <a:ext cx="55135" cy="73930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p>
        </p:txBody>
      </p:sp>
      <p:sp>
        <p:nvSpPr>
          <p:cNvPr id="19" name="TextBox 18">
            <a:extLst>
              <a:ext uri="{FF2B5EF4-FFF2-40B4-BE49-F238E27FC236}">
                <a16:creationId xmlns:a16="http://schemas.microsoft.com/office/drawing/2014/main" id="{9E560D3D-E0CE-BD86-77E9-7903BF141335}"/>
              </a:ext>
            </a:extLst>
          </p:cNvPr>
          <p:cNvSpPr txBox="1"/>
          <p:nvPr/>
        </p:nvSpPr>
        <p:spPr>
          <a:xfrm>
            <a:off x="10058400" y="5096801"/>
            <a:ext cx="1936627" cy="584775"/>
          </a:xfrm>
          <a:prstGeom prst="rect">
            <a:avLst/>
          </a:prstGeom>
          <a:noFill/>
        </p:spPr>
        <p:txBody>
          <a:bodyPr wrap="square" rtlCol="0">
            <a:spAutoFit/>
          </a:bodyPr>
          <a:lstStyle/>
          <a:p>
            <a:pPr algn="ctr"/>
            <a:r>
              <a:rPr lang="en-AU" sz="1600" dirty="0">
                <a:solidFill>
                  <a:schemeClr val="bg2">
                    <a:lumMod val="50000"/>
                  </a:schemeClr>
                </a:solidFill>
              </a:rPr>
              <a:t>Disagree </a:t>
            </a:r>
          </a:p>
          <a:p>
            <a:pPr algn="ctr"/>
            <a:r>
              <a:rPr lang="en-AU" sz="1600" b="1" dirty="0">
                <a:solidFill>
                  <a:schemeClr val="bg2">
                    <a:lumMod val="50000"/>
                  </a:schemeClr>
                </a:solidFill>
              </a:rPr>
              <a:t>25%</a:t>
            </a:r>
          </a:p>
        </p:txBody>
      </p:sp>
      <p:sp>
        <p:nvSpPr>
          <p:cNvPr id="20" name="TextBox 19">
            <a:extLst>
              <a:ext uri="{FF2B5EF4-FFF2-40B4-BE49-F238E27FC236}">
                <a16:creationId xmlns:a16="http://schemas.microsoft.com/office/drawing/2014/main" id="{C76D8549-B072-DC08-2A4F-854420BF1008}"/>
              </a:ext>
            </a:extLst>
          </p:cNvPr>
          <p:cNvSpPr txBox="1"/>
          <p:nvPr/>
        </p:nvSpPr>
        <p:spPr>
          <a:xfrm>
            <a:off x="10058145" y="3000024"/>
            <a:ext cx="1819188" cy="584775"/>
          </a:xfrm>
          <a:prstGeom prst="rect">
            <a:avLst/>
          </a:prstGeom>
          <a:noFill/>
        </p:spPr>
        <p:txBody>
          <a:bodyPr wrap="square" rtlCol="0">
            <a:spAutoFit/>
          </a:bodyPr>
          <a:lstStyle/>
          <a:p>
            <a:pPr algn="ctr"/>
            <a:r>
              <a:rPr lang="en-AU" sz="1600" dirty="0">
                <a:solidFill>
                  <a:schemeClr val="accent6">
                    <a:lumMod val="50000"/>
                  </a:schemeClr>
                </a:solidFill>
              </a:rPr>
              <a:t>Agree </a:t>
            </a:r>
          </a:p>
          <a:p>
            <a:pPr algn="ctr"/>
            <a:r>
              <a:rPr lang="en-AU" sz="1600" b="1" dirty="0">
                <a:solidFill>
                  <a:schemeClr val="accent6">
                    <a:lumMod val="50000"/>
                  </a:schemeClr>
                </a:solidFill>
              </a:rPr>
              <a:t>66%</a:t>
            </a:r>
          </a:p>
        </p:txBody>
      </p:sp>
      <p:sp>
        <p:nvSpPr>
          <p:cNvPr id="21" name="TextBox 20">
            <a:extLst>
              <a:ext uri="{FF2B5EF4-FFF2-40B4-BE49-F238E27FC236}">
                <a16:creationId xmlns:a16="http://schemas.microsoft.com/office/drawing/2014/main" id="{C15C4E12-F24F-B45B-F9BE-F15C0E69489F}"/>
              </a:ext>
            </a:extLst>
          </p:cNvPr>
          <p:cNvSpPr txBox="1"/>
          <p:nvPr/>
        </p:nvSpPr>
        <p:spPr>
          <a:xfrm>
            <a:off x="3996764" y="2400714"/>
            <a:ext cx="4198471" cy="369332"/>
          </a:xfrm>
          <a:prstGeom prst="rect">
            <a:avLst/>
          </a:prstGeom>
          <a:noFill/>
        </p:spPr>
        <p:txBody>
          <a:bodyPr wrap="square" rtlCol="0">
            <a:spAutoFit/>
          </a:bodyPr>
          <a:lstStyle/>
          <a:p>
            <a:r>
              <a:rPr lang="en-US" dirty="0" err="1"/>
              <a:t>Natone</a:t>
            </a:r>
            <a:r>
              <a:rPr lang="en-US" dirty="0"/>
              <a:t> St Site</a:t>
            </a:r>
            <a:endParaRPr lang="en-AU" dirty="0"/>
          </a:p>
        </p:txBody>
      </p:sp>
      <p:graphicFrame>
        <p:nvGraphicFramePr>
          <p:cNvPr id="4" name="item_3">
            <a:extLst>
              <a:ext uri="{FF2B5EF4-FFF2-40B4-BE49-F238E27FC236}">
                <a16:creationId xmlns:a16="http://schemas.microsoft.com/office/drawing/2014/main" id="{2436BF51-889A-7A7E-3DD8-23DB315A2491}"/>
              </a:ext>
            </a:extLst>
          </p:cNvPr>
          <p:cNvGraphicFramePr>
            <a:graphicFrameLocks/>
          </p:cNvGraphicFramePr>
          <p:nvPr>
            <p:extLst>
              <p:ext uri="{D42A27DB-BD31-4B8C-83A1-F6EECF244321}">
                <p14:modId xmlns:p14="http://schemas.microsoft.com/office/powerpoint/2010/main" val="1508522408"/>
              </p:ext>
            </p:extLst>
          </p:nvPr>
        </p:nvGraphicFramePr>
        <p:xfrm>
          <a:off x="2519566" y="2770046"/>
          <a:ext cx="5883770" cy="334729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a:extLst>
              <a:ext uri="{FF2B5EF4-FFF2-40B4-BE49-F238E27FC236}">
                <a16:creationId xmlns:a16="http://schemas.microsoft.com/office/drawing/2014/main" id="{AD1D16AE-DEC0-6B2C-F382-4751EA063A0B}"/>
              </a:ext>
            </a:extLst>
          </p:cNvPr>
          <p:cNvSpPr txBox="1">
            <a:spLocks/>
          </p:cNvSpPr>
          <p:nvPr/>
        </p:nvSpPr>
        <p:spPr>
          <a:xfrm>
            <a:off x="1580223" y="300319"/>
            <a:ext cx="9773575" cy="805342"/>
          </a:xfrm>
          <a:prstGeom prst="rect">
            <a:avLst/>
          </a:prstGeom>
          <a:solidFill>
            <a:srgbClr val="2D3B5D"/>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rPr>
              <a:t>Q5. </a:t>
            </a:r>
            <a:r>
              <a:rPr lang="en-US" sz="3600" b="1" dirty="0" err="1">
                <a:solidFill>
                  <a:schemeClr val="bg1"/>
                </a:solidFill>
              </a:rPr>
              <a:t>Natone</a:t>
            </a:r>
            <a:r>
              <a:rPr lang="en-US" sz="3600" b="1" dirty="0">
                <a:solidFill>
                  <a:schemeClr val="bg1"/>
                </a:solidFill>
              </a:rPr>
              <a:t> Street site – level of agreement as a good location for the ferry terminal</a:t>
            </a:r>
            <a:endParaRPr lang="en-AU" sz="3600" b="1" dirty="0">
              <a:solidFill>
                <a:schemeClr val="bg1"/>
              </a:solidFill>
            </a:endParaRPr>
          </a:p>
        </p:txBody>
      </p:sp>
    </p:spTree>
    <p:extLst>
      <p:ext uri="{BB962C8B-B14F-4D97-AF65-F5344CB8AC3E}">
        <p14:creationId xmlns:p14="http://schemas.microsoft.com/office/powerpoint/2010/main" val="3583617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580224" y="291974"/>
            <a:ext cx="9773575" cy="805342"/>
          </a:xfrm>
          <a:solidFill>
            <a:srgbClr val="2D3B5D"/>
          </a:solidFill>
        </p:spPr>
        <p:txBody>
          <a:bodyPr>
            <a:normAutofit/>
          </a:bodyPr>
          <a:lstStyle/>
          <a:p>
            <a:r>
              <a:rPr lang="en-US" sz="3600" b="1" dirty="0">
                <a:solidFill>
                  <a:schemeClr val="bg1"/>
                </a:solidFill>
              </a:rPr>
              <a:t>Current community transport behavior</a:t>
            </a:r>
            <a:endParaRPr lang="en-AU" sz="3600" b="1" dirty="0">
              <a:solidFill>
                <a:schemeClr val="bg1"/>
              </a:solidFill>
            </a:endParaRPr>
          </a:p>
        </p:txBody>
      </p:sp>
      <p:graphicFrame>
        <p:nvGraphicFramePr>
          <p:cNvPr id="7" name="item_3">
            <a:extLst>
              <a:ext uri="{FF2B5EF4-FFF2-40B4-BE49-F238E27FC236}">
                <a16:creationId xmlns:a16="http://schemas.microsoft.com/office/drawing/2014/main" id="{5EE2AB32-193C-4A02-A36C-6E62121729D9}"/>
              </a:ext>
            </a:extLst>
          </p:cNvPr>
          <p:cNvGraphicFramePr>
            <a:graphicFrameLocks/>
          </p:cNvGraphicFramePr>
          <p:nvPr/>
        </p:nvGraphicFramePr>
        <p:xfrm>
          <a:off x="1460420" y="2710982"/>
          <a:ext cx="4261103" cy="3086314"/>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9FE9348-5902-F446-0D0F-FC8BC874FE46}"/>
              </a:ext>
            </a:extLst>
          </p:cNvPr>
          <p:cNvSpPr txBox="1"/>
          <p:nvPr/>
        </p:nvSpPr>
        <p:spPr>
          <a:xfrm>
            <a:off x="1980927" y="2158564"/>
            <a:ext cx="4873752" cy="369332"/>
          </a:xfrm>
          <a:prstGeom prst="rect">
            <a:avLst/>
          </a:prstGeom>
          <a:noFill/>
        </p:spPr>
        <p:txBody>
          <a:bodyPr wrap="square" rtlCol="0">
            <a:spAutoFit/>
          </a:bodyPr>
          <a:lstStyle/>
          <a:p>
            <a:r>
              <a:rPr lang="en-AU" dirty="0"/>
              <a:t>Q6. How often do you go to Hobart CBD?</a:t>
            </a:r>
          </a:p>
        </p:txBody>
      </p:sp>
      <p:sp>
        <p:nvSpPr>
          <p:cNvPr id="10" name="TextBox 9">
            <a:extLst>
              <a:ext uri="{FF2B5EF4-FFF2-40B4-BE49-F238E27FC236}">
                <a16:creationId xmlns:a16="http://schemas.microsoft.com/office/drawing/2014/main" id="{5E9B8093-C73D-D3FB-5D33-FAD2067C1613}"/>
              </a:ext>
            </a:extLst>
          </p:cNvPr>
          <p:cNvSpPr txBox="1"/>
          <p:nvPr/>
        </p:nvSpPr>
        <p:spPr>
          <a:xfrm>
            <a:off x="7352565" y="2115118"/>
            <a:ext cx="4417744" cy="646331"/>
          </a:xfrm>
          <a:prstGeom prst="rect">
            <a:avLst/>
          </a:prstGeom>
          <a:noFill/>
        </p:spPr>
        <p:txBody>
          <a:bodyPr wrap="square">
            <a:spAutoFit/>
          </a:bodyPr>
          <a:lstStyle/>
          <a:p>
            <a:r>
              <a:rPr lang="en-US" sz="1800" dirty="0"/>
              <a:t>Q7. Thinking about trips in the past month...</a:t>
            </a:r>
          </a:p>
          <a:p>
            <a:r>
              <a:rPr lang="en-US" sz="1800" dirty="0"/>
              <a:t>How did you get to Hobart (Western Shore)?</a:t>
            </a:r>
          </a:p>
        </p:txBody>
      </p:sp>
      <p:sp>
        <p:nvSpPr>
          <p:cNvPr id="12" name="TextBox 11">
            <a:extLst>
              <a:ext uri="{FF2B5EF4-FFF2-40B4-BE49-F238E27FC236}">
                <a16:creationId xmlns:a16="http://schemas.microsoft.com/office/drawing/2014/main" id="{CC649506-23D8-969F-021D-535A0CD8AA87}"/>
              </a:ext>
            </a:extLst>
          </p:cNvPr>
          <p:cNvSpPr txBox="1"/>
          <p:nvPr/>
        </p:nvSpPr>
        <p:spPr>
          <a:xfrm>
            <a:off x="7801208" y="5858464"/>
            <a:ext cx="2656116" cy="276999"/>
          </a:xfrm>
          <a:prstGeom prst="rect">
            <a:avLst/>
          </a:prstGeom>
          <a:noFill/>
        </p:spPr>
        <p:txBody>
          <a:bodyPr wrap="square" rtlCol="0">
            <a:spAutoFit/>
          </a:bodyPr>
          <a:lstStyle/>
          <a:p>
            <a:r>
              <a:rPr lang="en-US" sz="1200" dirty="0"/>
              <a:t>Average number of transport types 1.3</a:t>
            </a:r>
            <a:endParaRPr lang="en-AU" sz="1200" dirty="0"/>
          </a:p>
        </p:txBody>
      </p:sp>
      <p:graphicFrame>
        <p:nvGraphicFramePr>
          <p:cNvPr id="14" name="item_3">
            <a:extLst>
              <a:ext uri="{FF2B5EF4-FFF2-40B4-BE49-F238E27FC236}">
                <a16:creationId xmlns:a16="http://schemas.microsoft.com/office/drawing/2014/main" id="{CB0EA978-8618-4B01-A35A-1AB25E1A4E76}"/>
              </a:ext>
            </a:extLst>
          </p:cNvPr>
          <p:cNvGraphicFramePr>
            <a:graphicFrameLocks/>
          </p:cNvGraphicFramePr>
          <p:nvPr/>
        </p:nvGraphicFramePr>
        <p:xfrm>
          <a:off x="6749143" y="2772150"/>
          <a:ext cx="5624588" cy="3086314"/>
        </p:xfrm>
        <a:graphic>
          <a:graphicData uri="http://schemas.openxmlformats.org/drawingml/2006/chart">
            <c:chart xmlns:c="http://schemas.openxmlformats.org/drawingml/2006/chart" xmlns:r="http://schemas.openxmlformats.org/officeDocument/2006/relationships" r:id="rId3"/>
          </a:graphicData>
        </a:graphic>
      </p:graphicFrame>
      <p:sp>
        <p:nvSpPr>
          <p:cNvPr id="15" name="Subtitle 2">
            <a:extLst>
              <a:ext uri="{FF2B5EF4-FFF2-40B4-BE49-F238E27FC236}">
                <a16:creationId xmlns:a16="http://schemas.microsoft.com/office/drawing/2014/main" id="{4F28E965-BEDF-D520-9121-5AFAF5692AA4}"/>
              </a:ext>
            </a:extLst>
          </p:cNvPr>
          <p:cNvSpPr txBox="1">
            <a:spLocks/>
          </p:cNvSpPr>
          <p:nvPr/>
        </p:nvSpPr>
        <p:spPr>
          <a:xfrm>
            <a:off x="1580224" y="1191655"/>
            <a:ext cx="9773575" cy="805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Overall travel to Hobart CBD is high with 83% going to Hobart CBD weekly or more often.</a:t>
            </a:r>
          </a:p>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Current transport is driving for most (68%). Bus and Ferry (Bellerive) are the choice for some.</a:t>
            </a:r>
          </a:p>
        </p:txBody>
      </p:sp>
      <p:sp>
        <p:nvSpPr>
          <p:cNvPr id="16" name="Right Bracket 15">
            <a:extLst>
              <a:ext uri="{FF2B5EF4-FFF2-40B4-BE49-F238E27FC236}">
                <a16:creationId xmlns:a16="http://schemas.microsoft.com/office/drawing/2014/main" id="{6C2E9AED-F511-DE0E-BC94-CE8B7794D4AC}"/>
              </a:ext>
            </a:extLst>
          </p:cNvPr>
          <p:cNvSpPr/>
          <p:nvPr/>
        </p:nvSpPr>
        <p:spPr>
          <a:xfrm>
            <a:off x="5695404" y="3157880"/>
            <a:ext cx="90567" cy="114953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solidFill>
                <a:schemeClr val="bg2">
                  <a:lumMod val="50000"/>
                </a:schemeClr>
              </a:solidFill>
            </a:endParaRPr>
          </a:p>
        </p:txBody>
      </p:sp>
      <p:sp>
        <p:nvSpPr>
          <p:cNvPr id="17" name="TextBox 16">
            <a:extLst>
              <a:ext uri="{FF2B5EF4-FFF2-40B4-BE49-F238E27FC236}">
                <a16:creationId xmlns:a16="http://schemas.microsoft.com/office/drawing/2014/main" id="{4B5EAC98-D9B4-EF24-85E2-A731B27AA6AA}"/>
              </a:ext>
            </a:extLst>
          </p:cNvPr>
          <p:cNvSpPr txBox="1"/>
          <p:nvPr/>
        </p:nvSpPr>
        <p:spPr>
          <a:xfrm>
            <a:off x="5635754" y="3244712"/>
            <a:ext cx="1323700" cy="830997"/>
          </a:xfrm>
          <a:prstGeom prst="rect">
            <a:avLst/>
          </a:prstGeom>
          <a:noFill/>
        </p:spPr>
        <p:txBody>
          <a:bodyPr wrap="square" rtlCol="0">
            <a:spAutoFit/>
          </a:bodyPr>
          <a:lstStyle/>
          <a:p>
            <a:pPr algn="ctr"/>
            <a:r>
              <a:rPr lang="en-AU" sz="1600" dirty="0">
                <a:solidFill>
                  <a:schemeClr val="accent6">
                    <a:lumMod val="50000"/>
                  </a:schemeClr>
                </a:solidFill>
              </a:rPr>
              <a:t>Weekly or more often</a:t>
            </a:r>
          </a:p>
          <a:p>
            <a:pPr algn="ctr"/>
            <a:r>
              <a:rPr lang="en-AU" sz="1600" b="1" dirty="0">
                <a:solidFill>
                  <a:schemeClr val="accent6">
                    <a:lumMod val="50000"/>
                  </a:schemeClr>
                </a:solidFill>
              </a:rPr>
              <a:t>83%</a:t>
            </a:r>
          </a:p>
        </p:txBody>
      </p:sp>
    </p:spTree>
    <p:extLst>
      <p:ext uri="{BB962C8B-B14F-4D97-AF65-F5344CB8AC3E}">
        <p14:creationId xmlns:p14="http://schemas.microsoft.com/office/powerpoint/2010/main" val="2650244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3243062" y="1745449"/>
            <a:ext cx="7449476" cy="584776"/>
          </a:xfrm>
        </p:spPr>
        <p:txBody>
          <a:bodyPr>
            <a:normAutofit/>
          </a:bodyPr>
          <a:lstStyle/>
          <a:p>
            <a:r>
              <a:rPr lang="en-US" sz="1800" b="1" dirty="0"/>
              <a:t>Q8. Do you expect that you will use the ferry to or from Lindisfarne?</a:t>
            </a:r>
          </a:p>
        </p:txBody>
      </p:sp>
      <p:graphicFrame>
        <p:nvGraphicFramePr>
          <p:cNvPr id="7" name="item_3">
            <a:extLst>
              <a:ext uri="{FF2B5EF4-FFF2-40B4-BE49-F238E27FC236}">
                <a16:creationId xmlns:a16="http://schemas.microsoft.com/office/drawing/2014/main" id="{8A7EC102-5DF7-49BC-BE3B-44A1AEAA36E9}"/>
              </a:ext>
            </a:extLst>
          </p:cNvPr>
          <p:cNvGraphicFramePr>
            <a:graphicFrameLocks/>
          </p:cNvGraphicFramePr>
          <p:nvPr/>
        </p:nvGraphicFramePr>
        <p:xfrm>
          <a:off x="2390503" y="2220685"/>
          <a:ext cx="7410994" cy="3796937"/>
        </p:xfrm>
        <a:graphic>
          <a:graphicData uri="http://schemas.openxmlformats.org/drawingml/2006/chart">
            <c:chart xmlns:c="http://schemas.openxmlformats.org/drawingml/2006/chart" xmlns:r="http://schemas.openxmlformats.org/officeDocument/2006/relationships" r:id="rId2"/>
          </a:graphicData>
        </a:graphic>
      </p:graphicFrame>
      <p:sp>
        <p:nvSpPr>
          <p:cNvPr id="8" name="Right Bracket 7">
            <a:extLst>
              <a:ext uri="{FF2B5EF4-FFF2-40B4-BE49-F238E27FC236}">
                <a16:creationId xmlns:a16="http://schemas.microsoft.com/office/drawing/2014/main" id="{3DC569C1-EA8C-418C-E671-C11CF58DD77C}"/>
              </a:ext>
            </a:extLst>
          </p:cNvPr>
          <p:cNvSpPr/>
          <p:nvPr/>
        </p:nvSpPr>
        <p:spPr>
          <a:xfrm>
            <a:off x="10006741" y="3016022"/>
            <a:ext cx="55135" cy="73930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solidFill>
                <a:schemeClr val="bg2">
                  <a:lumMod val="50000"/>
                </a:schemeClr>
              </a:solidFill>
            </a:endParaRPr>
          </a:p>
        </p:txBody>
      </p:sp>
      <p:sp>
        <p:nvSpPr>
          <p:cNvPr id="9" name="Right Bracket 8">
            <a:extLst>
              <a:ext uri="{FF2B5EF4-FFF2-40B4-BE49-F238E27FC236}">
                <a16:creationId xmlns:a16="http://schemas.microsoft.com/office/drawing/2014/main" id="{E582FEF2-BEE7-786A-D267-B2A3582F5909}"/>
              </a:ext>
            </a:extLst>
          </p:cNvPr>
          <p:cNvSpPr/>
          <p:nvPr/>
        </p:nvSpPr>
        <p:spPr>
          <a:xfrm>
            <a:off x="10006741" y="5070700"/>
            <a:ext cx="55135" cy="73930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p>
        </p:txBody>
      </p:sp>
      <p:sp>
        <p:nvSpPr>
          <p:cNvPr id="10" name="TextBox 9">
            <a:extLst>
              <a:ext uri="{FF2B5EF4-FFF2-40B4-BE49-F238E27FC236}">
                <a16:creationId xmlns:a16="http://schemas.microsoft.com/office/drawing/2014/main" id="{2D3846ED-0280-C16B-3BC3-F497EE215203}"/>
              </a:ext>
            </a:extLst>
          </p:cNvPr>
          <p:cNvSpPr txBox="1"/>
          <p:nvPr/>
        </p:nvSpPr>
        <p:spPr>
          <a:xfrm>
            <a:off x="10058400" y="5157760"/>
            <a:ext cx="1936627" cy="584775"/>
          </a:xfrm>
          <a:prstGeom prst="rect">
            <a:avLst/>
          </a:prstGeom>
          <a:noFill/>
        </p:spPr>
        <p:txBody>
          <a:bodyPr wrap="square" rtlCol="0">
            <a:spAutoFit/>
          </a:bodyPr>
          <a:lstStyle/>
          <a:p>
            <a:pPr algn="ctr"/>
            <a:r>
              <a:rPr lang="en-AU" sz="1600" dirty="0">
                <a:solidFill>
                  <a:schemeClr val="bg2">
                    <a:lumMod val="50000"/>
                  </a:schemeClr>
                </a:solidFill>
              </a:rPr>
              <a:t>Unlikely</a:t>
            </a:r>
          </a:p>
          <a:p>
            <a:pPr algn="ctr"/>
            <a:r>
              <a:rPr lang="en-AU" sz="1600" b="1" dirty="0">
                <a:solidFill>
                  <a:schemeClr val="bg2">
                    <a:lumMod val="50000"/>
                  </a:schemeClr>
                </a:solidFill>
              </a:rPr>
              <a:t>21%</a:t>
            </a:r>
          </a:p>
        </p:txBody>
      </p:sp>
      <p:sp>
        <p:nvSpPr>
          <p:cNvPr id="11" name="TextBox 10">
            <a:extLst>
              <a:ext uri="{FF2B5EF4-FFF2-40B4-BE49-F238E27FC236}">
                <a16:creationId xmlns:a16="http://schemas.microsoft.com/office/drawing/2014/main" id="{C1AE74AF-B575-968F-FFD5-79C5AB44F7CF}"/>
              </a:ext>
            </a:extLst>
          </p:cNvPr>
          <p:cNvSpPr txBox="1"/>
          <p:nvPr/>
        </p:nvSpPr>
        <p:spPr>
          <a:xfrm>
            <a:off x="10058145" y="3060983"/>
            <a:ext cx="1819188" cy="584775"/>
          </a:xfrm>
          <a:prstGeom prst="rect">
            <a:avLst/>
          </a:prstGeom>
          <a:noFill/>
        </p:spPr>
        <p:txBody>
          <a:bodyPr wrap="square" rtlCol="0">
            <a:spAutoFit/>
          </a:bodyPr>
          <a:lstStyle/>
          <a:p>
            <a:pPr algn="ctr"/>
            <a:r>
              <a:rPr lang="en-AU" sz="1600" dirty="0">
                <a:solidFill>
                  <a:schemeClr val="accent6">
                    <a:lumMod val="50000"/>
                  </a:schemeClr>
                </a:solidFill>
              </a:rPr>
              <a:t>Likely</a:t>
            </a:r>
          </a:p>
          <a:p>
            <a:pPr algn="ctr"/>
            <a:r>
              <a:rPr lang="en-AU" sz="1600" b="1" dirty="0">
                <a:solidFill>
                  <a:schemeClr val="accent6">
                    <a:lumMod val="50000"/>
                  </a:schemeClr>
                </a:solidFill>
              </a:rPr>
              <a:t>70%</a:t>
            </a:r>
          </a:p>
        </p:txBody>
      </p:sp>
      <p:sp>
        <p:nvSpPr>
          <p:cNvPr id="12" name="Subtitle 2">
            <a:extLst>
              <a:ext uri="{FF2B5EF4-FFF2-40B4-BE49-F238E27FC236}">
                <a16:creationId xmlns:a16="http://schemas.microsoft.com/office/drawing/2014/main" id="{F8CBC02D-B6C0-DB68-0D65-0E218BC9AEBC}"/>
              </a:ext>
            </a:extLst>
          </p:cNvPr>
          <p:cNvSpPr txBox="1">
            <a:spLocks/>
          </p:cNvSpPr>
          <p:nvPr/>
        </p:nvSpPr>
        <p:spPr>
          <a:xfrm>
            <a:off x="1759939" y="1287682"/>
            <a:ext cx="10117394" cy="4934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7 in 10 expect to use a ferry from a location in Lindisfarne</a:t>
            </a: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200" dirty="0">
              <a:latin typeface="Calibri Light" panose="020F0302020204030204" pitchFamily="34" charset="0"/>
              <a:ea typeface="Times New Roman" panose="02020603050405020304" pitchFamily="18" charset="0"/>
            </a:endParaRPr>
          </a:p>
        </p:txBody>
      </p:sp>
      <p:sp>
        <p:nvSpPr>
          <p:cNvPr id="4" name="Title 1">
            <a:extLst>
              <a:ext uri="{FF2B5EF4-FFF2-40B4-BE49-F238E27FC236}">
                <a16:creationId xmlns:a16="http://schemas.microsoft.com/office/drawing/2014/main" id="{D0F1F9F3-8E1D-3A24-6C8D-BBD22E4D82D0}"/>
              </a:ext>
            </a:extLst>
          </p:cNvPr>
          <p:cNvSpPr txBox="1">
            <a:spLocks/>
          </p:cNvSpPr>
          <p:nvPr/>
        </p:nvSpPr>
        <p:spPr>
          <a:xfrm>
            <a:off x="1661187" y="290036"/>
            <a:ext cx="9773575" cy="805342"/>
          </a:xfrm>
          <a:prstGeom prst="rect">
            <a:avLst/>
          </a:prstGeom>
          <a:solidFill>
            <a:srgbClr val="2D3B5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rPr>
              <a:t>Potential ferry usage questions</a:t>
            </a:r>
            <a:endParaRPr lang="en-AU" sz="3600" b="1" dirty="0">
              <a:solidFill>
                <a:schemeClr val="bg1"/>
              </a:solidFill>
            </a:endParaRPr>
          </a:p>
        </p:txBody>
      </p:sp>
    </p:spTree>
    <p:extLst>
      <p:ext uri="{BB962C8B-B14F-4D97-AF65-F5344CB8AC3E}">
        <p14:creationId xmlns:p14="http://schemas.microsoft.com/office/powerpoint/2010/main" val="1955404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3599012" y="1732869"/>
            <a:ext cx="6164114" cy="654076"/>
          </a:xfrm>
        </p:spPr>
        <p:txBody>
          <a:bodyPr>
            <a:normAutofit/>
          </a:bodyPr>
          <a:lstStyle/>
          <a:p>
            <a:r>
              <a:rPr lang="en-US" sz="1800" b="1" dirty="0"/>
              <a:t>Q9. How often do you expect you would use the ferry?</a:t>
            </a:r>
          </a:p>
        </p:txBody>
      </p:sp>
      <p:graphicFrame>
        <p:nvGraphicFramePr>
          <p:cNvPr id="8" name="item_3">
            <a:extLst>
              <a:ext uri="{FF2B5EF4-FFF2-40B4-BE49-F238E27FC236}">
                <a16:creationId xmlns:a16="http://schemas.microsoft.com/office/drawing/2014/main" id="{A183AC1D-CEA3-4E3A-B743-A60CBC5C3B16}"/>
              </a:ext>
            </a:extLst>
          </p:cNvPr>
          <p:cNvGraphicFramePr>
            <a:graphicFrameLocks/>
          </p:cNvGraphicFramePr>
          <p:nvPr/>
        </p:nvGraphicFramePr>
        <p:xfrm>
          <a:off x="2229389" y="2394866"/>
          <a:ext cx="7741921" cy="3901440"/>
        </p:xfrm>
        <a:graphic>
          <a:graphicData uri="http://schemas.openxmlformats.org/drawingml/2006/chart">
            <c:chart xmlns:c="http://schemas.openxmlformats.org/drawingml/2006/chart" xmlns:r="http://schemas.openxmlformats.org/officeDocument/2006/relationships" r:id="rId2"/>
          </a:graphicData>
        </a:graphic>
      </p:graphicFrame>
      <p:sp>
        <p:nvSpPr>
          <p:cNvPr id="9" name="Right Bracket 8">
            <a:extLst>
              <a:ext uri="{FF2B5EF4-FFF2-40B4-BE49-F238E27FC236}">
                <a16:creationId xmlns:a16="http://schemas.microsoft.com/office/drawing/2014/main" id="{ABFC99C3-0503-8A61-8317-5F1F674D1E46}"/>
              </a:ext>
            </a:extLst>
          </p:cNvPr>
          <p:cNvSpPr/>
          <p:nvPr/>
        </p:nvSpPr>
        <p:spPr>
          <a:xfrm>
            <a:off x="10249986" y="2891252"/>
            <a:ext cx="90567" cy="114953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solidFill>
                <a:schemeClr val="bg2">
                  <a:lumMod val="50000"/>
                </a:schemeClr>
              </a:solidFill>
            </a:endParaRPr>
          </a:p>
        </p:txBody>
      </p:sp>
      <p:sp>
        <p:nvSpPr>
          <p:cNvPr id="10" name="TextBox 9">
            <a:extLst>
              <a:ext uri="{FF2B5EF4-FFF2-40B4-BE49-F238E27FC236}">
                <a16:creationId xmlns:a16="http://schemas.microsoft.com/office/drawing/2014/main" id="{1939A44A-E847-FD94-7E98-4ADDDF5607EB}"/>
              </a:ext>
            </a:extLst>
          </p:cNvPr>
          <p:cNvSpPr txBox="1"/>
          <p:nvPr/>
        </p:nvSpPr>
        <p:spPr>
          <a:xfrm>
            <a:off x="10310949" y="3033101"/>
            <a:ext cx="1662179" cy="830997"/>
          </a:xfrm>
          <a:prstGeom prst="rect">
            <a:avLst/>
          </a:prstGeom>
          <a:noFill/>
        </p:spPr>
        <p:txBody>
          <a:bodyPr wrap="square" rtlCol="0">
            <a:spAutoFit/>
          </a:bodyPr>
          <a:lstStyle/>
          <a:p>
            <a:pPr algn="ctr"/>
            <a:r>
              <a:rPr lang="en-AU" sz="1600" dirty="0">
                <a:solidFill>
                  <a:schemeClr val="accent6">
                    <a:lumMod val="50000"/>
                  </a:schemeClr>
                </a:solidFill>
              </a:rPr>
              <a:t>Weekly </a:t>
            </a:r>
          </a:p>
          <a:p>
            <a:pPr algn="ctr"/>
            <a:r>
              <a:rPr lang="en-AU" sz="1600" dirty="0">
                <a:solidFill>
                  <a:schemeClr val="accent6">
                    <a:lumMod val="50000"/>
                  </a:schemeClr>
                </a:solidFill>
              </a:rPr>
              <a:t>or more often</a:t>
            </a:r>
          </a:p>
          <a:p>
            <a:pPr algn="ctr"/>
            <a:r>
              <a:rPr lang="en-AU" sz="1600" b="1" dirty="0">
                <a:solidFill>
                  <a:schemeClr val="accent6">
                    <a:lumMod val="50000"/>
                  </a:schemeClr>
                </a:solidFill>
              </a:rPr>
              <a:t>60%</a:t>
            </a:r>
          </a:p>
        </p:txBody>
      </p:sp>
      <p:sp>
        <p:nvSpPr>
          <p:cNvPr id="11" name="Subtitle 2">
            <a:extLst>
              <a:ext uri="{FF2B5EF4-FFF2-40B4-BE49-F238E27FC236}">
                <a16:creationId xmlns:a16="http://schemas.microsoft.com/office/drawing/2014/main" id="{2AFD1C3D-6747-CC80-6F10-6DE8C8649115}"/>
              </a:ext>
            </a:extLst>
          </p:cNvPr>
          <p:cNvSpPr txBox="1">
            <a:spLocks/>
          </p:cNvSpPr>
          <p:nvPr/>
        </p:nvSpPr>
        <p:spPr>
          <a:xfrm>
            <a:off x="1622372" y="1244604"/>
            <a:ext cx="10117394" cy="43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6 in 10 expect to use the Lindisfarne ferry once a week or more often</a:t>
            </a: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200" dirty="0">
              <a:latin typeface="Calibri Light" panose="020F0302020204030204" pitchFamily="34" charset="0"/>
              <a:ea typeface="Times New Roman" panose="02020603050405020304" pitchFamily="18" charset="0"/>
            </a:endParaRPr>
          </a:p>
        </p:txBody>
      </p:sp>
      <p:sp>
        <p:nvSpPr>
          <p:cNvPr id="4" name="Title 1">
            <a:extLst>
              <a:ext uri="{FF2B5EF4-FFF2-40B4-BE49-F238E27FC236}">
                <a16:creationId xmlns:a16="http://schemas.microsoft.com/office/drawing/2014/main" id="{60A9C1AB-A018-115D-2B9E-DF5F4E32BD9E}"/>
              </a:ext>
            </a:extLst>
          </p:cNvPr>
          <p:cNvSpPr txBox="1">
            <a:spLocks/>
          </p:cNvSpPr>
          <p:nvPr/>
        </p:nvSpPr>
        <p:spPr>
          <a:xfrm>
            <a:off x="1661187" y="290036"/>
            <a:ext cx="9773575" cy="805342"/>
          </a:xfrm>
          <a:prstGeom prst="rect">
            <a:avLst/>
          </a:prstGeom>
          <a:solidFill>
            <a:srgbClr val="2D3B5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rPr>
              <a:t>Potential ferry usage questions</a:t>
            </a:r>
            <a:endParaRPr lang="en-AU" sz="3600" b="1" dirty="0">
              <a:solidFill>
                <a:schemeClr val="bg1"/>
              </a:solidFill>
            </a:endParaRPr>
          </a:p>
        </p:txBody>
      </p:sp>
    </p:spTree>
    <p:extLst>
      <p:ext uri="{BB962C8B-B14F-4D97-AF65-F5344CB8AC3E}">
        <p14:creationId xmlns:p14="http://schemas.microsoft.com/office/powerpoint/2010/main" val="2161630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4010704" y="1790092"/>
            <a:ext cx="5169789" cy="455630"/>
          </a:xfrm>
        </p:spPr>
        <p:txBody>
          <a:bodyPr>
            <a:noAutofit/>
          </a:bodyPr>
          <a:lstStyle/>
          <a:p>
            <a:r>
              <a:rPr lang="en-US" sz="1800" dirty="0">
                <a:latin typeface="+mn-lt"/>
              </a:rPr>
              <a:t>Q10. Which site would you be more likely to use?</a:t>
            </a:r>
            <a:endParaRPr lang="en-AU" sz="1800" dirty="0">
              <a:latin typeface="+mn-lt"/>
            </a:endParaRPr>
          </a:p>
        </p:txBody>
      </p:sp>
      <p:sp>
        <p:nvSpPr>
          <p:cNvPr id="15" name="Subtitle 2">
            <a:extLst>
              <a:ext uri="{FF2B5EF4-FFF2-40B4-BE49-F238E27FC236}">
                <a16:creationId xmlns:a16="http://schemas.microsoft.com/office/drawing/2014/main" id="{4F28E965-BEDF-D520-9121-5AFAF5692AA4}"/>
              </a:ext>
            </a:extLst>
          </p:cNvPr>
          <p:cNvSpPr txBox="1">
            <a:spLocks/>
          </p:cNvSpPr>
          <p:nvPr/>
        </p:nvSpPr>
        <p:spPr>
          <a:xfrm>
            <a:off x="1640586" y="1059801"/>
            <a:ext cx="10117394" cy="6226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Overall likelihood to use each site is split. Natone St has 47% of respondents saying this is more likely to be used,  35% for Sailing club with another 18% unsure or happy with either site for use.</a:t>
            </a: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200" dirty="0">
              <a:latin typeface="Calibri Light" panose="020F0302020204030204" pitchFamily="34" charset="0"/>
              <a:ea typeface="Times New Roman" panose="02020603050405020304" pitchFamily="18" charset="0"/>
            </a:endParaRPr>
          </a:p>
        </p:txBody>
      </p:sp>
      <p:pic>
        <p:nvPicPr>
          <p:cNvPr id="3" name="Picture 2" descr="Aerial view of boats in a harbor&#10;&#10;Description automatically generated">
            <a:extLst>
              <a:ext uri="{FF2B5EF4-FFF2-40B4-BE49-F238E27FC236}">
                <a16:creationId xmlns:a16="http://schemas.microsoft.com/office/drawing/2014/main" id="{A592B1DC-1FF4-D90E-D8F0-56370A584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1258" y="2830034"/>
            <a:ext cx="2111069" cy="1465579"/>
          </a:xfrm>
          <a:prstGeom prst="rect">
            <a:avLst/>
          </a:prstGeom>
        </p:spPr>
      </p:pic>
      <p:pic>
        <p:nvPicPr>
          <p:cNvPr id="4" name="Picture 3" descr="Aerial view of a land with a body of water&#10;&#10;Description automatically generated">
            <a:extLst>
              <a:ext uri="{FF2B5EF4-FFF2-40B4-BE49-F238E27FC236}">
                <a16:creationId xmlns:a16="http://schemas.microsoft.com/office/drawing/2014/main" id="{3168DB7B-8D6E-04BB-A3AE-717E7DA45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9776" y="4517869"/>
            <a:ext cx="1706854" cy="1370656"/>
          </a:xfrm>
          <a:prstGeom prst="rect">
            <a:avLst/>
          </a:prstGeom>
        </p:spPr>
      </p:pic>
      <p:sp>
        <p:nvSpPr>
          <p:cNvPr id="14" name="TextBox 13">
            <a:extLst>
              <a:ext uri="{FF2B5EF4-FFF2-40B4-BE49-F238E27FC236}">
                <a16:creationId xmlns:a16="http://schemas.microsoft.com/office/drawing/2014/main" id="{DB451421-2984-75CF-1BC7-96105FA1A895}"/>
              </a:ext>
            </a:extLst>
          </p:cNvPr>
          <p:cNvSpPr txBox="1"/>
          <p:nvPr/>
        </p:nvSpPr>
        <p:spPr>
          <a:xfrm>
            <a:off x="4756921" y="2353344"/>
            <a:ext cx="2678158" cy="369332"/>
          </a:xfrm>
          <a:prstGeom prst="rect">
            <a:avLst/>
          </a:prstGeom>
          <a:noFill/>
        </p:spPr>
        <p:txBody>
          <a:bodyPr wrap="square" rtlCol="0">
            <a:spAutoFit/>
          </a:bodyPr>
          <a:lstStyle/>
          <a:p>
            <a:pPr algn="ctr"/>
            <a:r>
              <a:rPr lang="en-US" dirty="0"/>
              <a:t>Overall respondents</a:t>
            </a:r>
            <a:endParaRPr lang="en-AU" dirty="0"/>
          </a:p>
        </p:txBody>
      </p:sp>
      <p:graphicFrame>
        <p:nvGraphicFramePr>
          <p:cNvPr id="25" name="Chart 24">
            <a:extLst>
              <a:ext uri="{FF2B5EF4-FFF2-40B4-BE49-F238E27FC236}">
                <a16:creationId xmlns:a16="http://schemas.microsoft.com/office/drawing/2014/main" id="{8C59DD3F-CC89-DF91-FF11-152C9A9797AF}"/>
              </a:ext>
            </a:extLst>
          </p:cNvPr>
          <p:cNvGraphicFramePr/>
          <p:nvPr>
            <p:extLst>
              <p:ext uri="{D42A27DB-BD31-4B8C-83A1-F6EECF244321}">
                <p14:modId xmlns:p14="http://schemas.microsoft.com/office/powerpoint/2010/main" val="2374789747"/>
              </p:ext>
            </p:extLst>
          </p:nvPr>
        </p:nvGraphicFramePr>
        <p:xfrm>
          <a:off x="2247329" y="2397907"/>
          <a:ext cx="7516368" cy="4428744"/>
        </p:xfrm>
        <a:graphic>
          <a:graphicData uri="http://schemas.openxmlformats.org/drawingml/2006/chart">
            <c:chart xmlns:c="http://schemas.openxmlformats.org/drawingml/2006/chart" xmlns:r="http://schemas.openxmlformats.org/officeDocument/2006/relationships" r:id="rId4"/>
          </a:graphicData>
        </a:graphic>
      </p:graphicFrame>
      <p:sp>
        <p:nvSpPr>
          <p:cNvPr id="7" name="Title 1">
            <a:extLst>
              <a:ext uri="{FF2B5EF4-FFF2-40B4-BE49-F238E27FC236}">
                <a16:creationId xmlns:a16="http://schemas.microsoft.com/office/drawing/2014/main" id="{C6EC0375-85FC-1529-B19C-B77CA124946A}"/>
              </a:ext>
            </a:extLst>
          </p:cNvPr>
          <p:cNvSpPr txBox="1">
            <a:spLocks/>
          </p:cNvSpPr>
          <p:nvPr/>
        </p:nvSpPr>
        <p:spPr>
          <a:xfrm>
            <a:off x="1708812" y="164133"/>
            <a:ext cx="9773575" cy="805342"/>
          </a:xfrm>
          <a:prstGeom prst="rect">
            <a:avLst/>
          </a:prstGeom>
          <a:solidFill>
            <a:srgbClr val="2D3B5D"/>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rPr>
              <a:t>Potential ferry usage questions</a:t>
            </a:r>
            <a:endParaRPr lang="en-AU" sz="3600" b="1" dirty="0">
              <a:solidFill>
                <a:schemeClr val="bg1"/>
              </a:solidFill>
            </a:endParaRPr>
          </a:p>
        </p:txBody>
      </p:sp>
    </p:spTree>
    <p:extLst>
      <p:ext uri="{BB962C8B-B14F-4D97-AF65-F5344CB8AC3E}">
        <p14:creationId xmlns:p14="http://schemas.microsoft.com/office/powerpoint/2010/main" val="557981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593019" y="61922"/>
            <a:ext cx="9893214" cy="805342"/>
          </a:xfrm>
          <a:solidFill>
            <a:srgbClr val="2D3B5D"/>
          </a:solidFill>
        </p:spPr>
        <p:txBody>
          <a:bodyPr>
            <a:normAutofit/>
          </a:bodyPr>
          <a:lstStyle/>
          <a:p>
            <a:r>
              <a:rPr lang="en-US" sz="3600" b="1" dirty="0">
                <a:solidFill>
                  <a:schemeClr val="bg1"/>
                </a:solidFill>
              </a:rPr>
              <a:t>Sites by potential user types</a:t>
            </a:r>
            <a:endParaRPr lang="en-AU" sz="3600" b="1" dirty="0">
              <a:solidFill>
                <a:schemeClr val="bg1"/>
              </a:solidFill>
            </a:endParaRPr>
          </a:p>
        </p:txBody>
      </p:sp>
      <p:sp>
        <p:nvSpPr>
          <p:cNvPr id="15" name="Subtitle 2">
            <a:extLst>
              <a:ext uri="{FF2B5EF4-FFF2-40B4-BE49-F238E27FC236}">
                <a16:creationId xmlns:a16="http://schemas.microsoft.com/office/drawing/2014/main" id="{4F28E965-BEDF-D520-9121-5AFAF5692AA4}"/>
              </a:ext>
            </a:extLst>
          </p:cNvPr>
          <p:cNvSpPr txBox="1">
            <a:spLocks/>
          </p:cNvSpPr>
          <p:nvPr/>
        </p:nvSpPr>
        <p:spPr>
          <a:xfrm>
            <a:off x="6775704" y="1055725"/>
            <a:ext cx="5416296" cy="15925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The residents who are most likely to use the ferry are split equally on the site they are most likely to use 43% for either site.</a:t>
            </a:r>
          </a:p>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Residents who are unsure or say they are unlikely to use have a clear preference for Natone St (reflecting concerns for potential impacts).</a:t>
            </a:r>
          </a:p>
          <a:p>
            <a:pPr marL="0" indent="0">
              <a:lnSpc>
                <a:spcPct val="120000"/>
              </a:lnSpc>
              <a:spcBef>
                <a:spcPts val="0"/>
              </a:spcBef>
              <a:buNone/>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r>
              <a:rPr lang="en-AU" sz="1200" dirty="0">
                <a:latin typeface="Calibri Light" panose="020F0302020204030204" pitchFamily="34" charset="0"/>
                <a:ea typeface="Times New Roman" panose="02020603050405020304" pitchFamily="18" charset="0"/>
              </a:rPr>
              <a:t>0</a:t>
            </a:r>
          </a:p>
        </p:txBody>
      </p:sp>
      <p:sp>
        <p:nvSpPr>
          <p:cNvPr id="5" name="TextBox 4">
            <a:extLst>
              <a:ext uri="{FF2B5EF4-FFF2-40B4-BE49-F238E27FC236}">
                <a16:creationId xmlns:a16="http://schemas.microsoft.com/office/drawing/2014/main" id="{A1F5BB75-AE96-77D1-29AD-101D5564B078}"/>
              </a:ext>
            </a:extLst>
          </p:cNvPr>
          <p:cNvSpPr txBox="1"/>
          <p:nvPr/>
        </p:nvSpPr>
        <p:spPr>
          <a:xfrm>
            <a:off x="1368039" y="6552962"/>
            <a:ext cx="9455922" cy="276999"/>
          </a:xfrm>
          <a:prstGeom prst="rect">
            <a:avLst/>
          </a:prstGeom>
          <a:noFill/>
        </p:spPr>
        <p:txBody>
          <a:bodyPr wrap="square">
            <a:spAutoFit/>
          </a:bodyPr>
          <a:lstStyle/>
          <a:p>
            <a:r>
              <a:rPr lang="en-US" sz="1200" dirty="0"/>
              <a:t>Which site would you be more likely to use?</a:t>
            </a:r>
          </a:p>
        </p:txBody>
      </p:sp>
      <p:graphicFrame>
        <p:nvGraphicFramePr>
          <p:cNvPr id="12" name="Chart 11">
            <a:extLst>
              <a:ext uri="{FF2B5EF4-FFF2-40B4-BE49-F238E27FC236}">
                <a16:creationId xmlns:a16="http://schemas.microsoft.com/office/drawing/2014/main" id="{1B28D094-102C-3237-44C7-E0D2BA74B737}"/>
              </a:ext>
            </a:extLst>
          </p:cNvPr>
          <p:cNvGraphicFramePr/>
          <p:nvPr/>
        </p:nvGraphicFramePr>
        <p:xfrm>
          <a:off x="3147922" y="545829"/>
          <a:ext cx="4756918" cy="2727201"/>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DB451421-2984-75CF-1BC7-96105FA1A895}"/>
              </a:ext>
            </a:extLst>
          </p:cNvPr>
          <p:cNvSpPr txBox="1"/>
          <p:nvPr/>
        </p:nvSpPr>
        <p:spPr>
          <a:xfrm>
            <a:off x="3023457" y="1345290"/>
            <a:ext cx="1781334" cy="646331"/>
          </a:xfrm>
          <a:prstGeom prst="rect">
            <a:avLst/>
          </a:prstGeom>
          <a:noFill/>
        </p:spPr>
        <p:txBody>
          <a:bodyPr wrap="square" rtlCol="0">
            <a:spAutoFit/>
          </a:bodyPr>
          <a:lstStyle/>
          <a:p>
            <a:pPr algn="ctr"/>
            <a:r>
              <a:rPr lang="en-US" dirty="0"/>
              <a:t>Overall respondents</a:t>
            </a:r>
            <a:endParaRPr lang="en-AU" dirty="0"/>
          </a:p>
        </p:txBody>
      </p:sp>
      <p:sp>
        <p:nvSpPr>
          <p:cNvPr id="16" name="TextBox 15">
            <a:extLst>
              <a:ext uri="{FF2B5EF4-FFF2-40B4-BE49-F238E27FC236}">
                <a16:creationId xmlns:a16="http://schemas.microsoft.com/office/drawing/2014/main" id="{43D5B3B8-4B9B-AA46-C7E8-305BCBE825AC}"/>
              </a:ext>
            </a:extLst>
          </p:cNvPr>
          <p:cNvSpPr txBox="1"/>
          <p:nvPr/>
        </p:nvSpPr>
        <p:spPr>
          <a:xfrm>
            <a:off x="1647966" y="3636647"/>
            <a:ext cx="2678158" cy="523220"/>
          </a:xfrm>
          <a:prstGeom prst="rect">
            <a:avLst/>
          </a:prstGeom>
          <a:noFill/>
        </p:spPr>
        <p:txBody>
          <a:bodyPr wrap="square" rtlCol="0">
            <a:spAutoFit/>
          </a:bodyPr>
          <a:lstStyle/>
          <a:p>
            <a:pPr algn="ctr"/>
            <a:r>
              <a:rPr lang="en-US" sz="1400" dirty="0"/>
              <a:t>Likely to use (n=430)</a:t>
            </a:r>
          </a:p>
          <a:p>
            <a:pPr algn="ctr"/>
            <a:r>
              <a:rPr lang="en-US" sz="1400" dirty="0"/>
              <a:t>(very and somewhat likely)</a:t>
            </a:r>
          </a:p>
        </p:txBody>
      </p:sp>
      <p:sp>
        <p:nvSpPr>
          <p:cNvPr id="21" name="TextBox 20">
            <a:extLst>
              <a:ext uri="{FF2B5EF4-FFF2-40B4-BE49-F238E27FC236}">
                <a16:creationId xmlns:a16="http://schemas.microsoft.com/office/drawing/2014/main" id="{E200DE4F-A7C2-E42C-9DB3-D76B8FA1BFF4}"/>
              </a:ext>
            </a:extLst>
          </p:cNvPr>
          <p:cNvSpPr txBox="1"/>
          <p:nvPr/>
        </p:nvSpPr>
        <p:spPr>
          <a:xfrm>
            <a:off x="8863586" y="3639534"/>
            <a:ext cx="2678158" cy="523220"/>
          </a:xfrm>
          <a:prstGeom prst="rect">
            <a:avLst/>
          </a:prstGeom>
          <a:noFill/>
        </p:spPr>
        <p:txBody>
          <a:bodyPr wrap="square" rtlCol="0">
            <a:spAutoFit/>
          </a:bodyPr>
          <a:lstStyle/>
          <a:p>
            <a:pPr algn="ctr"/>
            <a:r>
              <a:rPr lang="en-US" sz="1400" dirty="0"/>
              <a:t>Unsure about use</a:t>
            </a:r>
          </a:p>
          <a:p>
            <a:pPr algn="ctr"/>
            <a:r>
              <a:rPr lang="en-US" sz="1400" dirty="0"/>
              <a:t>(n=57)</a:t>
            </a:r>
            <a:endParaRPr lang="en-AU" sz="1400" dirty="0"/>
          </a:p>
        </p:txBody>
      </p:sp>
      <p:graphicFrame>
        <p:nvGraphicFramePr>
          <p:cNvPr id="6" name="Chart 5">
            <a:extLst>
              <a:ext uri="{FF2B5EF4-FFF2-40B4-BE49-F238E27FC236}">
                <a16:creationId xmlns:a16="http://schemas.microsoft.com/office/drawing/2014/main" id="{53C128B4-62C5-C6DF-23C9-8451FE1DDB8C}"/>
              </a:ext>
            </a:extLst>
          </p:cNvPr>
          <p:cNvGraphicFramePr/>
          <p:nvPr/>
        </p:nvGraphicFramePr>
        <p:xfrm>
          <a:off x="1077304" y="3636647"/>
          <a:ext cx="4118663" cy="2959106"/>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8D0C29E6-8162-90FA-35BA-263D1BBDA8DC}"/>
              </a:ext>
            </a:extLst>
          </p:cNvPr>
          <p:cNvSpPr txBox="1"/>
          <p:nvPr/>
        </p:nvSpPr>
        <p:spPr>
          <a:xfrm>
            <a:off x="5566364" y="6545036"/>
            <a:ext cx="6027873" cy="276999"/>
          </a:xfrm>
          <a:prstGeom prst="rect">
            <a:avLst/>
          </a:prstGeom>
          <a:noFill/>
        </p:spPr>
        <p:txBody>
          <a:bodyPr wrap="square">
            <a:spAutoFit/>
          </a:bodyPr>
          <a:lstStyle/>
          <a:p>
            <a:r>
              <a:rPr lang="en-US" sz="1200" dirty="0"/>
              <a:t>Do you expect that you will use the ferry to or from Lindisfarne?</a:t>
            </a:r>
            <a:endParaRPr lang="en-AU" sz="1200" dirty="0"/>
          </a:p>
        </p:txBody>
      </p:sp>
      <p:sp>
        <p:nvSpPr>
          <p:cNvPr id="18" name="TextBox 17">
            <a:extLst>
              <a:ext uri="{FF2B5EF4-FFF2-40B4-BE49-F238E27FC236}">
                <a16:creationId xmlns:a16="http://schemas.microsoft.com/office/drawing/2014/main" id="{0D8C6A7E-5F8C-B7F5-7C2C-0AE509FB99CB}"/>
              </a:ext>
            </a:extLst>
          </p:cNvPr>
          <p:cNvSpPr txBox="1"/>
          <p:nvPr/>
        </p:nvSpPr>
        <p:spPr>
          <a:xfrm>
            <a:off x="5041390" y="3642419"/>
            <a:ext cx="3468627" cy="523220"/>
          </a:xfrm>
          <a:prstGeom prst="rect">
            <a:avLst/>
          </a:prstGeom>
          <a:noFill/>
        </p:spPr>
        <p:txBody>
          <a:bodyPr wrap="square" rtlCol="0">
            <a:spAutoFit/>
          </a:bodyPr>
          <a:lstStyle/>
          <a:p>
            <a:pPr algn="ctr"/>
            <a:r>
              <a:rPr lang="en-US" sz="1400" dirty="0"/>
              <a:t>Unlikely to use (n=124)</a:t>
            </a:r>
          </a:p>
          <a:p>
            <a:pPr algn="ctr"/>
            <a:r>
              <a:rPr lang="en-US" sz="1400" dirty="0"/>
              <a:t>(very and somewhat unlikely)</a:t>
            </a:r>
          </a:p>
        </p:txBody>
      </p:sp>
      <p:sp>
        <p:nvSpPr>
          <p:cNvPr id="20" name="Rectangle 19">
            <a:extLst>
              <a:ext uri="{FF2B5EF4-FFF2-40B4-BE49-F238E27FC236}">
                <a16:creationId xmlns:a16="http://schemas.microsoft.com/office/drawing/2014/main" id="{5298768E-E21E-6A02-6381-ADF256342503}"/>
              </a:ext>
            </a:extLst>
          </p:cNvPr>
          <p:cNvSpPr/>
          <p:nvPr/>
        </p:nvSpPr>
        <p:spPr>
          <a:xfrm>
            <a:off x="1593018" y="3599315"/>
            <a:ext cx="3349481" cy="2913877"/>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aphicFrame>
        <p:nvGraphicFramePr>
          <p:cNvPr id="23" name="Chart 22">
            <a:extLst>
              <a:ext uri="{FF2B5EF4-FFF2-40B4-BE49-F238E27FC236}">
                <a16:creationId xmlns:a16="http://schemas.microsoft.com/office/drawing/2014/main" id="{E487845D-6BE4-FDD1-47E1-D66383570AB6}"/>
              </a:ext>
            </a:extLst>
          </p:cNvPr>
          <p:cNvGraphicFramePr/>
          <p:nvPr/>
        </p:nvGraphicFramePr>
        <p:xfrm>
          <a:off x="4642672" y="3622673"/>
          <a:ext cx="4266064" cy="3098574"/>
        </p:xfrm>
        <a:graphic>
          <a:graphicData uri="http://schemas.openxmlformats.org/drawingml/2006/chart">
            <c:chart xmlns:c="http://schemas.openxmlformats.org/drawingml/2006/chart" xmlns:r="http://schemas.openxmlformats.org/officeDocument/2006/relationships" r:id="rId4"/>
          </a:graphicData>
        </a:graphic>
      </p:graphicFrame>
      <p:sp>
        <p:nvSpPr>
          <p:cNvPr id="3" name="Arrow: Down 2">
            <a:extLst>
              <a:ext uri="{FF2B5EF4-FFF2-40B4-BE49-F238E27FC236}">
                <a16:creationId xmlns:a16="http://schemas.microsoft.com/office/drawing/2014/main" id="{1E7425A9-91E2-FAEE-8F3B-1FF79BA45D5E}"/>
              </a:ext>
            </a:extLst>
          </p:cNvPr>
          <p:cNvSpPr/>
          <p:nvPr/>
        </p:nvSpPr>
        <p:spPr>
          <a:xfrm>
            <a:off x="2194560" y="2983144"/>
            <a:ext cx="2131564" cy="551765"/>
          </a:xfrm>
          <a:prstGeom prst="downArrow">
            <a:avLst>
              <a:gd name="adj1" fmla="val 50000"/>
              <a:gd name="adj2" fmla="val 4849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t>High future use</a:t>
            </a:r>
            <a:endParaRPr lang="en-AU" sz="1400" dirty="0"/>
          </a:p>
        </p:txBody>
      </p:sp>
      <p:sp>
        <p:nvSpPr>
          <p:cNvPr id="4" name="Arrow: Down 3">
            <a:extLst>
              <a:ext uri="{FF2B5EF4-FFF2-40B4-BE49-F238E27FC236}">
                <a16:creationId xmlns:a16="http://schemas.microsoft.com/office/drawing/2014/main" id="{4C1ACA77-1343-ECEE-AC5D-CC5403130969}"/>
              </a:ext>
            </a:extLst>
          </p:cNvPr>
          <p:cNvSpPr/>
          <p:nvPr/>
        </p:nvSpPr>
        <p:spPr>
          <a:xfrm>
            <a:off x="5668256" y="2961825"/>
            <a:ext cx="2131564" cy="551765"/>
          </a:xfrm>
          <a:prstGeom prst="downArrow">
            <a:avLst>
              <a:gd name="adj1" fmla="val 50000"/>
              <a:gd name="adj2" fmla="val 48498"/>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400" dirty="0"/>
              <a:t>Low future use</a:t>
            </a:r>
            <a:endParaRPr lang="en-AU" sz="1400" dirty="0"/>
          </a:p>
        </p:txBody>
      </p:sp>
      <p:sp>
        <p:nvSpPr>
          <p:cNvPr id="7" name="Arrow: Down 6">
            <a:extLst>
              <a:ext uri="{FF2B5EF4-FFF2-40B4-BE49-F238E27FC236}">
                <a16:creationId xmlns:a16="http://schemas.microsoft.com/office/drawing/2014/main" id="{E4D81AB3-622D-E9AF-D898-2B3CC5161702}"/>
              </a:ext>
            </a:extLst>
          </p:cNvPr>
          <p:cNvSpPr/>
          <p:nvPr/>
        </p:nvSpPr>
        <p:spPr>
          <a:xfrm>
            <a:off x="9136883" y="2962274"/>
            <a:ext cx="2131564" cy="551765"/>
          </a:xfrm>
          <a:prstGeom prst="downArrow">
            <a:avLst>
              <a:gd name="adj1" fmla="val 50000"/>
              <a:gd name="adj2" fmla="val 48498"/>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t>Unsure</a:t>
            </a:r>
            <a:endParaRPr lang="en-AU" sz="1400" dirty="0"/>
          </a:p>
        </p:txBody>
      </p:sp>
      <p:sp>
        <p:nvSpPr>
          <p:cNvPr id="11" name="Rectangle 10">
            <a:extLst>
              <a:ext uri="{FF2B5EF4-FFF2-40B4-BE49-F238E27FC236}">
                <a16:creationId xmlns:a16="http://schemas.microsoft.com/office/drawing/2014/main" id="{34960A52-9E6F-8344-25D5-8106988C9ADE}"/>
              </a:ext>
            </a:extLst>
          </p:cNvPr>
          <p:cNvSpPr/>
          <p:nvPr/>
        </p:nvSpPr>
        <p:spPr>
          <a:xfrm>
            <a:off x="5078386" y="3599315"/>
            <a:ext cx="3349481" cy="2913877"/>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aphicFrame>
        <p:nvGraphicFramePr>
          <p:cNvPr id="17" name="Chart 16">
            <a:extLst>
              <a:ext uri="{FF2B5EF4-FFF2-40B4-BE49-F238E27FC236}">
                <a16:creationId xmlns:a16="http://schemas.microsoft.com/office/drawing/2014/main" id="{7FBFB4E8-CF3F-E699-8129-82182534263B}"/>
              </a:ext>
            </a:extLst>
          </p:cNvPr>
          <p:cNvGraphicFramePr/>
          <p:nvPr/>
        </p:nvGraphicFramePr>
        <p:xfrm>
          <a:off x="8087273" y="3645988"/>
          <a:ext cx="4266064" cy="3098574"/>
        </p:xfrm>
        <a:graphic>
          <a:graphicData uri="http://schemas.openxmlformats.org/drawingml/2006/chart">
            <c:chart xmlns:c="http://schemas.openxmlformats.org/drawingml/2006/chart" xmlns:r="http://schemas.openxmlformats.org/officeDocument/2006/relationships" r:id="rId5"/>
          </a:graphicData>
        </a:graphic>
      </p:graphicFrame>
      <p:sp>
        <p:nvSpPr>
          <p:cNvPr id="22" name="Rectangle 21">
            <a:extLst>
              <a:ext uri="{FF2B5EF4-FFF2-40B4-BE49-F238E27FC236}">
                <a16:creationId xmlns:a16="http://schemas.microsoft.com/office/drawing/2014/main" id="{3FE17C5E-3719-1C94-2788-E8F6CC8FCBCF}"/>
              </a:ext>
            </a:extLst>
          </p:cNvPr>
          <p:cNvSpPr/>
          <p:nvPr/>
        </p:nvSpPr>
        <p:spPr>
          <a:xfrm>
            <a:off x="8543925" y="3599315"/>
            <a:ext cx="3349481" cy="2913877"/>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21963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712250" y="131454"/>
            <a:ext cx="9773575" cy="1325563"/>
          </a:xfrm>
          <a:solidFill>
            <a:srgbClr val="2D3B5D"/>
          </a:solidFill>
        </p:spPr>
        <p:txBody>
          <a:bodyPr>
            <a:normAutofit/>
          </a:bodyPr>
          <a:lstStyle/>
          <a:p>
            <a:r>
              <a:rPr lang="en-US" sz="3600" b="1" dirty="0">
                <a:solidFill>
                  <a:schemeClr val="bg1"/>
                </a:solidFill>
              </a:rPr>
              <a:t>Q11. How would the community like to get to the ferry?</a:t>
            </a:r>
          </a:p>
        </p:txBody>
      </p:sp>
      <p:graphicFrame>
        <p:nvGraphicFramePr>
          <p:cNvPr id="4" name="item_3">
            <a:extLst>
              <a:ext uri="{FF2B5EF4-FFF2-40B4-BE49-F238E27FC236}">
                <a16:creationId xmlns:a16="http://schemas.microsoft.com/office/drawing/2014/main" id="{40828DF5-619A-471C-A06C-6E456A65035E}"/>
              </a:ext>
            </a:extLst>
          </p:cNvPr>
          <p:cNvGraphicFramePr>
            <a:graphicFrameLocks/>
          </p:cNvGraphicFramePr>
          <p:nvPr/>
        </p:nvGraphicFramePr>
        <p:xfrm>
          <a:off x="2603863" y="2595160"/>
          <a:ext cx="7376160" cy="3779519"/>
        </p:xfrm>
        <a:graphic>
          <a:graphicData uri="http://schemas.openxmlformats.org/drawingml/2006/chart">
            <c:chart xmlns:c="http://schemas.openxmlformats.org/drawingml/2006/chart" xmlns:r="http://schemas.openxmlformats.org/officeDocument/2006/relationships" r:id="rId2"/>
          </a:graphicData>
        </a:graphic>
      </p:graphicFrame>
      <p:sp>
        <p:nvSpPr>
          <p:cNvPr id="6" name="Subtitle 2">
            <a:extLst>
              <a:ext uri="{FF2B5EF4-FFF2-40B4-BE49-F238E27FC236}">
                <a16:creationId xmlns:a16="http://schemas.microsoft.com/office/drawing/2014/main" id="{8F792B3A-F0C2-4E69-0BB6-A455D55032F7}"/>
              </a:ext>
            </a:extLst>
          </p:cNvPr>
          <p:cNvSpPr txBox="1">
            <a:spLocks/>
          </p:cNvSpPr>
          <p:nvPr/>
        </p:nvSpPr>
        <p:spPr>
          <a:xfrm>
            <a:off x="1754377" y="1616786"/>
            <a:ext cx="10117394" cy="8186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Nearly 7 in 10 would prefer to get to the Lindisfarne ferry without using a car. </a:t>
            </a:r>
          </a:p>
          <a:p>
            <a:pPr marL="285750" indent="-285750">
              <a:lnSpc>
                <a:spcPct val="120000"/>
              </a:lnSpc>
              <a:spcBef>
                <a:spcPts val="0"/>
              </a:spcBef>
            </a:pPr>
            <a:r>
              <a:rPr lang="en-AU" sz="1400" dirty="0">
                <a:latin typeface="Calibri Light" panose="020F0302020204030204" pitchFamily="34" charset="0"/>
                <a:ea typeface="Times New Roman" panose="02020603050405020304" pitchFamily="18" charset="0"/>
              </a:rPr>
              <a:t>Only 3 in 10 would like to get to the ferry by car.</a:t>
            </a: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400" dirty="0">
              <a:latin typeface="Calibri Light" panose="020F0302020204030204" pitchFamily="34" charset="0"/>
              <a:ea typeface="Times New Roman" panose="02020603050405020304" pitchFamily="18" charset="0"/>
            </a:endParaRPr>
          </a:p>
          <a:p>
            <a:pPr marL="285750" indent="-285750">
              <a:lnSpc>
                <a:spcPct val="120000"/>
              </a:lnSpc>
              <a:spcBef>
                <a:spcPts val="0"/>
              </a:spcBef>
            </a:pPr>
            <a:endParaRPr lang="en-AU" sz="1200" dirty="0">
              <a:latin typeface="Calibri Light" panose="020F0302020204030204" pitchFamily="34" charset="0"/>
              <a:ea typeface="Times New Roman" panose="02020603050405020304" pitchFamily="18" charset="0"/>
            </a:endParaRPr>
          </a:p>
        </p:txBody>
      </p:sp>
    </p:spTree>
    <p:extLst>
      <p:ext uri="{BB962C8B-B14F-4D97-AF65-F5344CB8AC3E}">
        <p14:creationId xmlns:p14="http://schemas.microsoft.com/office/powerpoint/2010/main" val="3507904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4F9A-0210-72C1-444D-E8DC97ED1DF8}"/>
              </a:ext>
            </a:extLst>
          </p:cNvPr>
          <p:cNvSpPr>
            <a:spLocks noGrp="1"/>
          </p:cNvSpPr>
          <p:nvPr>
            <p:ph type="title"/>
          </p:nvPr>
        </p:nvSpPr>
        <p:spPr>
          <a:xfrm>
            <a:off x="1580225" y="283720"/>
            <a:ext cx="9773575" cy="1325563"/>
          </a:xfrm>
          <a:solidFill>
            <a:srgbClr val="2D3B5D"/>
          </a:solidFill>
        </p:spPr>
        <p:txBody>
          <a:bodyPr/>
          <a:lstStyle/>
          <a:p>
            <a:r>
              <a:rPr lang="en-US" sz="3600" b="1" dirty="0">
                <a:solidFill>
                  <a:schemeClr val="bg1"/>
                </a:solidFill>
              </a:rPr>
              <a:t>Q12. Support for parking restrictions</a:t>
            </a:r>
          </a:p>
        </p:txBody>
      </p:sp>
      <p:graphicFrame>
        <p:nvGraphicFramePr>
          <p:cNvPr id="4" name="item_3">
            <a:extLst>
              <a:ext uri="{FF2B5EF4-FFF2-40B4-BE49-F238E27FC236}">
                <a16:creationId xmlns:a16="http://schemas.microsoft.com/office/drawing/2014/main" id="{C13755C7-3587-47EA-AD9D-239D3087C3DD}"/>
              </a:ext>
            </a:extLst>
          </p:cNvPr>
          <p:cNvGraphicFramePr>
            <a:graphicFrameLocks/>
          </p:cNvGraphicFramePr>
          <p:nvPr>
            <p:extLst>
              <p:ext uri="{D42A27DB-BD31-4B8C-83A1-F6EECF244321}">
                <p14:modId xmlns:p14="http://schemas.microsoft.com/office/powerpoint/2010/main" val="701666882"/>
              </p:ext>
            </p:extLst>
          </p:nvPr>
        </p:nvGraphicFramePr>
        <p:xfrm>
          <a:off x="2574523" y="2158514"/>
          <a:ext cx="7236823" cy="4086906"/>
        </p:xfrm>
        <a:graphic>
          <a:graphicData uri="http://schemas.openxmlformats.org/drawingml/2006/chart">
            <c:chart xmlns:c="http://schemas.openxmlformats.org/drawingml/2006/chart" xmlns:r="http://schemas.openxmlformats.org/officeDocument/2006/relationships" r:id="rId2"/>
          </a:graphicData>
        </a:graphic>
      </p:graphicFrame>
      <p:sp>
        <p:nvSpPr>
          <p:cNvPr id="6" name="Right Bracket 5">
            <a:extLst>
              <a:ext uri="{FF2B5EF4-FFF2-40B4-BE49-F238E27FC236}">
                <a16:creationId xmlns:a16="http://schemas.microsoft.com/office/drawing/2014/main" id="{C230C94A-DB71-335F-E0CB-79F1B59423B3}"/>
              </a:ext>
            </a:extLst>
          </p:cNvPr>
          <p:cNvSpPr/>
          <p:nvPr/>
        </p:nvSpPr>
        <p:spPr>
          <a:xfrm>
            <a:off x="10006741" y="2763465"/>
            <a:ext cx="55135" cy="73930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solidFill>
                <a:schemeClr val="bg2">
                  <a:lumMod val="50000"/>
                </a:schemeClr>
              </a:solidFill>
            </a:endParaRPr>
          </a:p>
        </p:txBody>
      </p:sp>
      <p:sp>
        <p:nvSpPr>
          <p:cNvPr id="8" name="Right Bracket 7">
            <a:extLst>
              <a:ext uri="{FF2B5EF4-FFF2-40B4-BE49-F238E27FC236}">
                <a16:creationId xmlns:a16="http://schemas.microsoft.com/office/drawing/2014/main" id="{A7CD7278-BAE3-355B-B357-26647A973AB3}"/>
              </a:ext>
            </a:extLst>
          </p:cNvPr>
          <p:cNvSpPr/>
          <p:nvPr/>
        </p:nvSpPr>
        <p:spPr>
          <a:xfrm>
            <a:off x="10006741" y="4818143"/>
            <a:ext cx="55135" cy="739302"/>
          </a:xfrm>
          <a:prstGeom prst="rightBracket">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AU" sz="1600"/>
          </a:p>
        </p:txBody>
      </p:sp>
      <p:sp>
        <p:nvSpPr>
          <p:cNvPr id="9" name="TextBox 8">
            <a:extLst>
              <a:ext uri="{FF2B5EF4-FFF2-40B4-BE49-F238E27FC236}">
                <a16:creationId xmlns:a16="http://schemas.microsoft.com/office/drawing/2014/main" id="{54CB6F4F-77BC-B304-7D4E-FA35BAE0A5A7}"/>
              </a:ext>
            </a:extLst>
          </p:cNvPr>
          <p:cNvSpPr txBox="1"/>
          <p:nvPr/>
        </p:nvSpPr>
        <p:spPr>
          <a:xfrm>
            <a:off x="10058400" y="4905203"/>
            <a:ext cx="1936627" cy="584775"/>
          </a:xfrm>
          <a:prstGeom prst="rect">
            <a:avLst/>
          </a:prstGeom>
          <a:noFill/>
        </p:spPr>
        <p:txBody>
          <a:bodyPr wrap="square" rtlCol="0">
            <a:spAutoFit/>
          </a:bodyPr>
          <a:lstStyle/>
          <a:p>
            <a:pPr algn="ctr"/>
            <a:r>
              <a:rPr lang="en-AU" sz="1600" dirty="0">
                <a:solidFill>
                  <a:schemeClr val="bg2">
                    <a:lumMod val="50000"/>
                  </a:schemeClr>
                </a:solidFill>
              </a:rPr>
              <a:t>Disagree </a:t>
            </a:r>
          </a:p>
          <a:p>
            <a:pPr algn="ctr"/>
            <a:r>
              <a:rPr lang="en-AU" sz="1600" b="1" dirty="0">
                <a:solidFill>
                  <a:schemeClr val="bg2">
                    <a:lumMod val="50000"/>
                  </a:schemeClr>
                </a:solidFill>
              </a:rPr>
              <a:t>32%</a:t>
            </a:r>
          </a:p>
        </p:txBody>
      </p:sp>
      <p:sp>
        <p:nvSpPr>
          <p:cNvPr id="10" name="TextBox 9">
            <a:extLst>
              <a:ext uri="{FF2B5EF4-FFF2-40B4-BE49-F238E27FC236}">
                <a16:creationId xmlns:a16="http://schemas.microsoft.com/office/drawing/2014/main" id="{D13C8268-49AB-4A67-8D85-70D9366810F4}"/>
              </a:ext>
            </a:extLst>
          </p:cNvPr>
          <p:cNvSpPr txBox="1"/>
          <p:nvPr/>
        </p:nvSpPr>
        <p:spPr>
          <a:xfrm>
            <a:off x="10058145" y="2808426"/>
            <a:ext cx="1819188" cy="584775"/>
          </a:xfrm>
          <a:prstGeom prst="rect">
            <a:avLst/>
          </a:prstGeom>
          <a:noFill/>
        </p:spPr>
        <p:txBody>
          <a:bodyPr wrap="square" rtlCol="0">
            <a:spAutoFit/>
          </a:bodyPr>
          <a:lstStyle/>
          <a:p>
            <a:pPr algn="ctr"/>
            <a:r>
              <a:rPr lang="en-AU" sz="1600" dirty="0">
                <a:solidFill>
                  <a:schemeClr val="accent6">
                    <a:lumMod val="50000"/>
                  </a:schemeClr>
                </a:solidFill>
              </a:rPr>
              <a:t>Agree </a:t>
            </a:r>
          </a:p>
          <a:p>
            <a:pPr algn="ctr"/>
            <a:r>
              <a:rPr lang="en-AU" sz="1600" b="1" dirty="0">
                <a:solidFill>
                  <a:schemeClr val="accent6">
                    <a:lumMod val="50000"/>
                  </a:schemeClr>
                </a:solidFill>
              </a:rPr>
              <a:t>52%</a:t>
            </a:r>
          </a:p>
        </p:txBody>
      </p:sp>
      <p:sp>
        <p:nvSpPr>
          <p:cNvPr id="11" name="TextBox 10">
            <a:extLst>
              <a:ext uri="{FF2B5EF4-FFF2-40B4-BE49-F238E27FC236}">
                <a16:creationId xmlns:a16="http://schemas.microsoft.com/office/drawing/2014/main" id="{196B1AE7-AB22-AC9C-379E-25242453D0AA}"/>
              </a:ext>
            </a:extLst>
          </p:cNvPr>
          <p:cNvSpPr txBox="1"/>
          <p:nvPr/>
        </p:nvSpPr>
        <p:spPr>
          <a:xfrm>
            <a:off x="1552723" y="1736445"/>
            <a:ext cx="9828578" cy="369332"/>
          </a:xfrm>
          <a:prstGeom prst="rect">
            <a:avLst/>
          </a:prstGeom>
          <a:noFill/>
        </p:spPr>
        <p:txBody>
          <a:bodyPr wrap="square" rtlCol="0">
            <a:spAutoFit/>
          </a:bodyPr>
          <a:lstStyle/>
          <a:p>
            <a:pPr marL="285750" indent="-285750">
              <a:buFont typeface="Arial" panose="020B0604020202020204" pitchFamily="34" charset="0"/>
              <a:buChar char="•"/>
            </a:pPr>
            <a:r>
              <a:rPr lang="en-US" dirty="0"/>
              <a:t>52% of respondents support parking restrictions at the chosen site for the ferry terminal.</a:t>
            </a:r>
            <a:endParaRPr lang="en-AU" dirty="0"/>
          </a:p>
        </p:txBody>
      </p:sp>
    </p:spTree>
    <p:extLst>
      <p:ext uri="{BB962C8B-B14F-4D97-AF65-F5344CB8AC3E}">
        <p14:creationId xmlns:p14="http://schemas.microsoft.com/office/powerpoint/2010/main" val="5359582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4A2821-3C53-4652-A7AD-0A2F598EE510}"/>
              </a:ext>
            </a:extLst>
          </p:cNvPr>
          <p:cNvSpPr>
            <a:spLocks noGrp="1"/>
          </p:cNvSpPr>
          <p:nvPr>
            <p:ph type="title"/>
          </p:nvPr>
        </p:nvSpPr>
        <p:spPr>
          <a:xfrm>
            <a:off x="1551644" y="82533"/>
            <a:ext cx="10211731" cy="900972"/>
          </a:xfrm>
          <a:solidFill>
            <a:srgbClr val="2D3B5D"/>
          </a:solidFill>
        </p:spPr>
        <p:txBody>
          <a:bodyPr>
            <a:normAutofit/>
          </a:bodyPr>
          <a:lstStyle/>
          <a:p>
            <a:r>
              <a:rPr lang="en-AU" sz="3600" b="1" dirty="0">
                <a:solidFill>
                  <a:schemeClr val="bg1"/>
                </a:solidFill>
              </a:rPr>
              <a:t>Q 13. What suburb do you live in?</a:t>
            </a:r>
          </a:p>
        </p:txBody>
      </p:sp>
      <p:sp>
        <p:nvSpPr>
          <p:cNvPr id="2" name="TextBox 1">
            <a:extLst>
              <a:ext uri="{FF2B5EF4-FFF2-40B4-BE49-F238E27FC236}">
                <a16:creationId xmlns:a16="http://schemas.microsoft.com/office/drawing/2014/main" id="{875BBABD-9C69-4BA1-B09B-271BCE7ABB3E}"/>
              </a:ext>
            </a:extLst>
          </p:cNvPr>
          <p:cNvSpPr txBox="1"/>
          <p:nvPr/>
        </p:nvSpPr>
        <p:spPr>
          <a:xfrm>
            <a:off x="1458671" y="1142872"/>
            <a:ext cx="3801391" cy="2893100"/>
          </a:xfrm>
          <a:prstGeom prst="rect">
            <a:avLst/>
          </a:prstGeom>
          <a:noFill/>
        </p:spPr>
        <p:txBody>
          <a:bodyPr wrap="square" rtlCol="0">
            <a:spAutoFit/>
          </a:bodyPr>
          <a:lstStyle/>
          <a:p>
            <a:pPr marL="285750" indent="-285750">
              <a:buFont typeface="Arial" panose="020B0604020202020204" pitchFamily="34" charset="0"/>
              <a:buChar char="•"/>
            </a:pPr>
            <a:r>
              <a:rPr lang="en-AU" sz="1400" dirty="0"/>
              <a:t>Responses from right across Clarence with a strong representation from the immediate surrounding suburbs.</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93% of respondents live in Clarence.</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73% of respondents were from three key suburbs including Lindisfarne, Geilston Bay and Rose Bay.</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Some respondents living outside Clarence identified that they have a mooring in the Bay.</a:t>
            </a:r>
            <a:endParaRPr lang="en-AU" sz="1600" dirty="0"/>
          </a:p>
        </p:txBody>
      </p:sp>
      <p:graphicFrame>
        <p:nvGraphicFramePr>
          <p:cNvPr id="3" name="item_3">
            <a:extLst>
              <a:ext uri="{FF2B5EF4-FFF2-40B4-BE49-F238E27FC236}">
                <a16:creationId xmlns:a16="http://schemas.microsoft.com/office/drawing/2014/main" id="{FAF1CAE7-3196-4742-AD15-07BCE7E83223}"/>
              </a:ext>
            </a:extLst>
          </p:cNvPr>
          <p:cNvGraphicFramePr>
            <a:graphicFrameLocks/>
          </p:cNvGraphicFramePr>
          <p:nvPr>
            <p:extLst>
              <p:ext uri="{D42A27DB-BD31-4B8C-83A1-F6EECF244321}">
                <p14:modId xmlns:p14="http://schemas.microsoft.com/office/powerpoint/2010/main" val="1936711282"/>
              </p:ext>
            </p:extLst>
          </p:nvPr>
        </p:nvGraphicFramePr>
        <p:xfrm>
          <a:off x="5455564" y="1025224"/>
          <a:ext cx="6736436" cy="5766763"/>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2C0E7431-90B8-54F6-7316-2D4DD88DCE2B}"/>
              </a:ext>
            </a:extLst>
          </p:cNvPr>
          <p:cNvPicPr>
            <a:picLocks noChangeAspect="1"/>
          </p:cNvPicPr>
          <p:nvPr/>
        </p:nvPicPr>
        <p:blipFill>
          <a:blip r:embed="rId3"/>
          <a:stretch>
            <a:fillRect/>
          </a:stretch>
        </p:blipFill>
        <p:spPr>
          <a:xfrm>
            <a:off x="1549841" y="4035972"/>
            <a:ext cx="3905723" cy="2666474"/>
          </a:xfrm>
          <a:prstGeom prst="rect">
            <a:avLst/>
          </a:prstGeom>
        </p:spPr>
      </p:pic>
    </p:spTree>
    <p:extLst>
      <p:ext uri="{BB962C8B-B14F-4D97-AF65-F5344CB8AC3E}">
        <p14:creationId xmlns:p14="http://schemas.microsoft.com/office/powerpoint/2010/main" val="1052240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4A2821-3C53-4652-A7AD-0A2F598EE510}"/>
              </a:ext>
            </a:extLst>
          </p:cNvPr>
          <p:cNvSpPr>
            <a:spLocks noGrp="1"/>
          </p:cNvSpPr>
          <p:nvPr>
            <p:ph type="title"/>
          </p:nvPr>
        </p:nvSpPr>
        <p:spPr>
          <a:xfrm>
            <a:off x="1659988" y="119746"/>
            <a:ext cx="10065547" cy="900972"/>
          </a:xfrm>
          <a:solidFill>
            <a:srgbClr val="2D3B5D"/>
          </a:solidFill>
        </p:spPr>
        <p:txBody>
          <a:bodyPr>
            <a:normAutofit/>
          </a:bodyPr>
          <a:lstStyle/>
          <a:p>
            <a:r>
              <a:rPr lang="en-AU" sz="3600" b="1" dirty="0">
                <a:solidFill>
                  <a:schemeClr val="bg1"/>
                </a:solidFill>
              </a:rPr>
              <a:t>Q14. Proximity to each site</a:t>
            </a:r>
          </a:p>
        </p:txBody>
      </p:sp>
      <p:sp>
        <p:nvSpPr>
          <p:cNvPr id="2" name="TextBox 1">
            <a:extLst>
              <a:ext uri="{FF2B5EF4-FFF2-40B4-BE49-F238E27FC236}">
                <a16:creationId xmlns:a16="http://schemas.microsoft.com/office/drawing/2014/main" id="{875BBABD-9C69-4BA1-B09B-271BCE7ABB3E}"/>
              </a:ext>
            </a:extLst>
          </p:cNvPr>
          <p:cNvSpPr txBox="1"/>
          <p:nvPr/>
        </p:nvSpPr>
        <p:spPr>
          <a:xfrm>
            <a:off x="1695831" y="1214196"/>
            <a:ext cx="10065547" cy="830997"/>
          </a:xfrm>
          <a:prstGeom prst="rect">
            <a:avLst/>
          </a:prstGeom>
          <a:noFill/>
        </p:spPr>
        <p:txBody>
          <a:bodyPr wrap="square" rtlCol="0">
            <a:spAutoFit/>
          </a:bodyPr>
          <a:lstStyle/>
          <a:p>
            <a:pPr marL="285750" indent="-285750">
              <a:buFont typeface="Arial" panose="020B0604020202020204" pitchFamily="34" charset="0"/>
              <a:buChar char="•"/>
            </a:pPr>
            <a:r>
              <a:rPr lang="en-AU" sz="1600" dirty="0"/>
              <a:t>We aimed to gain feedback from residents and potential users in the immediate vicinity of the ferry sites.</a:t>
            </a:r>
          </a:p>
          <a:p>
            <a:pPr marL="285750" indent="-285750">
              <a:buFont typeface="Arial" panose="020B0604020202020204" pitchFamily="34" charset="0"/>
              <a:buChar char="•"/>
            </a:pPr>
            <a:r>
              <a:rPr lang="en-AU" sz="1600" dirty="0"/>
              <a:t>We are pleased that we attracted strong interest from the local community </a:t>
            </a:r>
          </a:p>
          <a:p>
            <a:pPr marL="285750" indent="-285750">
              <a:buFont typeface="Arial" panose="020B0604020202020204" pitchFamily="34" charset="0"/>
              <a:buChar char="•"/>
            </a:pPr>
            <a:endParaRPr lang="en-AU" sz="1600" dirty="0"/>
          </a:p>
        </p:txBody>
      </p:sp>
      <p:graphicFrame>
        <p:nvGraphicFramePr>
          <p:cNvPr id="4" name="item_3">
            <a:extLst>
              <a:ext uri="{FF2B5EF4-FFF2-40B4-BE49-F238E27FC236}">
                <a16:creationId xmlns:a16="http://schemas.microsoft.com/office/drawing/2014/main" id="{DD21CA21-6A76-4C4C-9C5D-A350BD53853E}"/>
              </a:ext>
            </a:extLst>
          </p:cNvPr>
          <p:cNvGraphicFramePr>
            <a:graphicFrameLocks/>
          </p:cNvGraphicFramePr>
          <p:nvPr/>
        </p:nvGraphicFramePr>
        <p:xfrm>
          <a:off x="1909282" y="3260482"/>
          <a:ext cx="4360889" cy="265693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tem_3">
            <a:extLst>
              <a:ext uri="{FF2B5EF4-FFF2-40B4-BE49-F238E27FC236}">
                <a16:creationId xmlns:a16="http://schemas.microsoft.com/office/drawing/2014/main" id="{BAAD1B0F-F30B-4517-8A79-543C1EAB7785}"/>
              </a:ext>
            </a:extLst>
          </p:cNvPr>
          <p:cNvGraphicFramePr>
            <a:graphicFrameLocks/>
          </p:cNvGraphicFramePr>
          <p:nvPr/>
        </p:nvGraphicFramePr>
        <p:xfrm>
          <a:off x="7484618" y="3260483"/>
          <a:ext cx="4559340" cy="265693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71F8891C-EDC1-906A-F14F-F52182CDB118}"/>
              </a:ext>
            </a:extLst>
          </p:cNvPr>
          <p:cNvSpPr txBox="1"/>
          <p:nvPr/>
        </p:nvSpPr>
        <p:spPr>
          <a:xfrm>
            <a:off x="2494291" y="2737157"/>
            <a:ext cx="4198471" cy="369332"/>
          </a:xfrm>
          <a:prstGeom prst="rect">
            <a:avLst/>
          </a:prstGeom>
          <a:noFill/>
        </p:spPr>
        <p:txBody>
          <a:bodyPr wrap="square" rtlCol="0">
            <a:spAutoFit/>
          </a:bodyPr>
          <a:lstStyle/>
          <a:p>
            <a:r>
              <a:rPr lang="en-US" dirty="0"/>
              <a:t>Lindisfarne Sailing Club Site</a:t>
            </a:r>
            <a:endParaRPr lang="en-AU" dirty="0"/>
          </a:p>
        </p:txBody>
      </p:sp>
      <p:sp>
        <p:nvSpPr>
          <p:cNvPr id="13" name="TextBox 12">
            <a:extLst>
              <a:ext uri="{FF2B5EF4-FFF2-40B4-BE49-F238E27FC236}">
                <a16:creationId xmlns:a16="http://schemas.microsoft.com/office/drawing/2014/main" id="{CBB5BAE9-BC9D-9AA1-2120-091D5DB5FEB9}"/>
              </a:ext>
            </a:extLst>
          </p:cNvPr>
          <p:cNvSpPr txBox="1"/>
          <p:nvPr/>
        </p:nvSpPr>
        <p:spPr>
          <a:xfrm>
            <a:off x="8223910" y="2761028"/>
            <a:ext cx="2021844" cy="369332"/>
          </a:xfrm>
          <a:prstGeom prst="rect">
            <a:avLst/>
          </a:prstGeom>
          <a:noFill/>
        </p:spPr>
        <p:txBody>
          <a:bodyPr wrap="square" rtlCol="0">
            <a:spAutoFit/>
          </a:bodyPr>
          <a:lstStyle/>
          <a:p>
            <a:r>
              <a:rPr lang="en-US" dirty="0" err="1"/>
              <a:t>Natone</a:t>
            </a:r>
            <a:r>
              <a:rPr lang="en-US" dirty="0"/>
              <a:t> Street Site</a:t>
            </a:r>
            <a:endParaRPr lang="en-AU" dirty="0"/>
          </a:p>
        </p:txBody>
      </p:sp>
    </p:spTree>
    <p:extLst>
      <p:ext uri="{BB962C8B-B14F-4D97-AF65-F5344CB8AC3E}">
        <p14:creationId xmlns:p14="http://schemas.microsoft.com/office/powerpoint/2010/main" val="2490846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4A2821-3C53-4652-A7AD-0A2F598EE510}"/>
              </a:ext>
            </a:extLst>
          </p:cNvPr>
          <p:cNvSpPr>
            <a:spLocks noGrp="1"/>
          </p:cNvSpPr>
          <p:nvPr>
            <p:ph type="title"/>
          </p:nvPr>
        </p:nvSpPr>
        <p:spPr>
          <a:xfrm>
            <a:off x="1661954" y="213987"/>
            <a:ext cx="9519032" cy="900972"/>
          </a:xfrm>
          <a:solidFill>
            <a:srgbClr val="2D3B5D"/>
          </a:solidFill>
        </p:spPr>
        <p:txBody>
          <a:bodyPr>
            <a:normAutofit/>
          </a:bodyPr>
          <a:lstStyle/>
          <a:p>
            <a:r>
              <a:rPr lang="en-AU" sz="3600" b="1" dirty="0">
                <a:solidFill>
                  <a:schemeClr val="bg1"/>
                </a:solidFill>
              </a:rPr>
              <a:t>Q15. Age of respondents </a:t>
            </a:r>
          </a:p>
        </p:txBody>
      </p:sp>
      <p:sp>
        <p:nvSpPr>
          <p:cNvPr id="2" name="TextBox 1">
            <a:extLst>
              <a:ext uri="{FF2B5EF4-FFF2-40B4-BE49-F238E27FC236}">
                <a16:creationId xmlns:a16="http://schemas.microsoft.com/office/drawing/2014/main" id="{875BBABD-9C69-4BA1-B09B-271BCE7ABB3E}"/>
              </a:ext>
            </a:extLst>
          </p:cNvPr>
          <p:cNvSpPr txBox="1"/>
          <p:nvPr/>
        </p:nvSpPr>
        <p:spPr>
          <a:xfrm>
            <a:off x="1623013" y="1289928"/>
            <a:ext cx="9428322" cy="584775"/>
          </a:xfrm>
          <a:prstGeom prst="rect">
            <a:avLst/>
          </a:prstGeom>
          <a:noFill/>
        </p:spPr>
        <p:txBody>
          <a:bodyPr wrap="square" rtlCol="0">
            <a:spAutoFit/>
          </a:bodyPr>
          <a:lstStyle/>
          <a:p>
            <a:pPr marL="285750" indent="-285750">
              <a:buFont typeface="Arial" panose="020B0604020202020204" pitchFamily="34" charset="0"/>
              <a:buChar char="•"/>
            </a:pPr>
            <a:r>
              <a:rPr lang="en-AU" sz="1600" dirty="0"/>
              <a:t>Age breaks capture a good range of ages and perspectives</a:t>
            </a:r>
          </a:p>
          <a:p>
            <a:pPr marL="285750" indent="-285750">
              <a:buFont typeface="Arial" panose="020B0604020202020204" pitchFamily="34" charset="0"/>
              <a:buChar char="•"/>
            </a:pPr>
            <a:endParaRPr lang="en-AU" sz="1600" dirty="0"/>
          </a:p>
        </p:txBody>
      </p:sp>
      <p:sp>
        <p:nvSpPr>
          <p:cNvPr id="12" name="TextBox 11">
            <a:extLst>
              <a:ext uri="{FF2B5EF4-FFF2-40B4-BE49-F238E27FC236}">
                <a16:creationId xmlns:a16="http://schemas.microsoft.com/office/drawing/2014/main" id="{2179D814-C55C-71C2-0A9E-ACEA55C6CEC1}"/>
              </a:ext>
            </a:extLst>
          </p:cNvPr>
          <p:cNvSpPr txBox="1"/>
          <p:nvPr/>
        </p:nvSpPr>
        <p:spPr>
          <a:xfrm>
            <a:off x="1771815" y="2388569"/>
            <a:ext cx="2821712" cy="369332"/>
          </a:xfrm>
          <a:prstGeom prst="rect">
            <a:avLst/>
          </a:prstGeom>
          <a:noFill/>
        </p:spPr>
        <p:txBody>
          <a:bodyPr wrap="square" rtlCol="0">
            <a:spAutoFit/>
          </a:bodyPr>
          <a:lstStyle/>
          <a:p>
            <a:r>
              <a:rPr lang="en-US" dirty="0"/>
              <a:t>Survey Respondents ages</a:t>
            </a:r>
            <a:endParaRPr lang="en-AU" dirty="0"/>
          </a:p>
        </p:txBody>
      </p:sp>
      <p:graphicFrame>
        <p:nvGraphicFramePr>
          <p:cNvPr id="3" name="item_3">
            <a:extLst>
              <a:ext uri="{FF2B5EF4-FFF2-40B4-BE49-F238E27FC236}">
                <a16:creationId xmlns:a16="http://schemas.microsoft.com/office/drawing/2014/main" id="{223E0A58-550F-4170-AEEC-B6AB9D2EA116}"/>
              </a:ext>
            </a:extLst>
          </p:cNvPr>
          <p:cNvGraphicFramePr>
            <a:graphicFrameLocks/>
          </p:cNvGraphicFramePr>
          <p:nvPr>
            <p:extLst>
              <p:ext uri="{D42A27DB-BD31-4B8C-83A1-F6EECF244321}">
                <p14:modId xmlns:p14="http://schemas.microsoft.com/office/powerpoint/2010/main" val="506091777"/>
              </p:ext>
            </p:extLst>
          </p:nvPr>
        </p:nvGraphicFramePr>
        <p:xfrm>
          <a:off x="1541277" y="2388569"/>
          <a:ext cx="4880193" cy="34340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4021DE89-1B59-DAC6-0DF0-DF1246AC7A7C}"/>
              </a:ext>
            </a:extLst>
          </p:cNvPr>
          <p:cNvGraphicFramePr>
            <a:graphicFrameLocks/>
          </p:cNvGraphicFramePr>
          <p:nvPr>
            <p:extLst>
              <p:ext uri="{D42A27DB-BD31-4B8C-83A1-F6EECF244321}">
                <p14:modId xmlns:p14="http://schemas.microsoft.com/office/powerpoint/2010/main" val="3371443132"/>
              </p:ext>
            </p:extLst>
          </p:nvPr>
        </p:nvGraphicFramePr>
        <p:xfrm>
          <a:off x="7074040" y="2388569"/>
          <a:ext cx="4982349" cy="343407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E75B6C3-CFE3-8402-AB0A-CC21AAF2CEDB}"/>
              </a:ext>
            </a:extLst>
          </p:cNvPr>
          <p:cNvSpPr txBox="1"/>
          <p:nvPr/>
        </p:nvSpPr>
        <p:spPr>
          <a:xfrm>
            <a:off x="8729663" y="6525047"/>
            <a:ext cx="3462337" cy="276999"/>
          </a:xfrm>
          <a:prstGeom prst="rect">
            <a:avLst/>
          </a:prstGeom>
          <a:noFill/>
        </p:spPr>
        <p:txBody>
          <a:bodyPr wrap="square" rtlCol="0">
            <a:spAutoFit/>
          </a:bodyPr>
          <a:lstStyle/>
          <a:p>
            <a:r>
              <a:rPr lang="en-AU" sz="1200" dirty="0"/>
              <a:t>ABS 2021 Census Lindisfarne All persons </a:t>
            </a:r>
            <a:r>
              <a:rPr lang="en-AU" sz="1200" dirty="0" err="1"/>
              <a:t>QuickStats</a:t>
            </a:r>
            <a:r>
              <a:rPr lang="en-AU" sz="1200" dirty="0"/>
              <a:t>.</a:t>
            </a:r>
          </a:p>
        </p:txBody>
      </p:sp>
      <p:sp>
        <p:nvSpPr>
          <p:cNvPr id="10" name="Rectangle 9">
            <a:extLst>
              <a:ext uri="{FF2B5EF4-FFF2-40B4-BE49-F238E27FC236}">
                <a16:creationId xmlns:a16="http://schemas.microsoft.com/office/drawing/2014/main" id="{59E8CE19-3676-D5C3-D878-2E741FDAC281}"/>
              </a:ext>
            </a:extLst>
          </p:cNvPr>
          <p:cNvSpPr/>
          <p:nvPr/>
        </p:nvSpPr>
        <p:spPr>
          <a:xfrm>
            <a:off x="1765407" y="2405715"/>
            <a:ext cx="4982348" cy="34340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663302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4A2821-3C53-4652-A7AD-0A2F598EE510}"/>
              </a:ext>
            </a:extLst>
          </p:cNvPr>
          <p:cNvSpPr>
            <a:spLocks noGrp="1"/>
          </p:cNvSpPr>
          <p:nvPr>
            <p:ph type="title"/>
          </p:nvPr>
        </p:nvSpPr>
        <p:spPr>
          <a:xfrm>
            <a:off x="1646341" y="100701"/>
            <a:ext cx="10121797" cy="900972"/>
          </a:xfrm>
          <a:solidFill>
            <a:srgbClr val="2D3B5D"/>
          </a:solidFill>
        </p:spPr>
        <p:txBody>
          <a:bodyPr>
            <a:normAutofit/>
          </a:bodyPr>
          <a:lstStyle/>
          <a:p>
            <a:r>
              <a:rPr lang="en-AU" sz="3600" b="1" dirty="0">
                <a:solidFill>
                  <a:schemeClr val="bg1"/>
                </a:solidFill>
              </a:rPr>
              <a:t>Census demographics – Who lives in Lindisfarne?</a:t>
            </a:r>
          </a:p>
        </p:txBody>
      </p:sp>
      <p:sp>
        <p:nvSpPr>
          <p:cNvPr id="2" name="TextBox 1">
            <a:extLst>
              <a:ext uri="{FF2B5EF4-FFF2-40B4-BE49-F238E27FC236}">
                <a16:creationId xmlns:a16="http://schemas.microsoft.com/office/drawing/2014/main" id="{875BBABD-9C69-4BA1-B09B-271BCE7ABB3E}"/>
              </a:ext>
            </a:extLst>
          </p:cNvPr>
          <p:cNvSpPr txBox="1"/>
          <p:nvPr/>
        </p:nvSpPr>
        <p:spPr>
          <a:xfrm>
            <a:off x="1725373" y="1395482"/>
            <a:ext cx="3604549" cy="1815882"/>
          </a:xfrm>
          <a:prstGeom prst="rect">
            <a:avLst/>
          </a:prstGeom>
          <a:noFill/>
        </p:spPr>
        <p:txBody>
          <a:bodyPr wrap="square" rtlCol="0">
            <a:spAutoFit/>
          </a:bodyPr>
          <a:lstStyle/>
          <a:p>
            <a:pPr marL="285750" indent="-285750">
              <a:buFont typeface="Arial" panose="020B0604020202020204" pitchFamily="34" charset="0"/>
              <a:buChar char="•"/>
            </a:pPr>
            <a:r>
              <a:rPr lang="en-AU" sz="1400" dirty="0"/>
              <a:t>Lindisfarne median age is 46 years</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45% of the population in Lindisfarne is between the ages of 20 and 59 years (working ages)</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54.8% of the Lindisfarne community participate in the labour force</a:t>
            </a:r>
            <a:endParaRPr lang="en-AU" sz="1600" dirty="0"/>
          </a:p>
        </p:txBody>
      </p:sp>
      <p:sp>
        <p:nvSpPr>
          <p:cNvPr id="7" name="TextBox 6">
            <a:extLst>
              <a:ext uri="{FF2B5EF4-FFF2-40B4-BE49-F238E27FC236}">
                <a16:creationId xmlns:a16="http://schemas.microsoft.com/office/drawing/2014/main" id="{AB17FE31-1632-E9B5-9C4D-15A63802ADA8}"/>
              </a:ext>
            </a:extLst>
          </p:cNvPr>
          <p:cNvSpPr txBox="1"/>
          <p:nvPr/>
        </p:nvSpPr>
        <p:spPr>
          <a:xfrm>
            <a:off x="1458673" y="6562874"/>
            <a:ext cx="6098058" cy="246221"/>
          </a:xfrm>
          <a:prstGeom prst="rect">
            <a:avLst/>
          </a:prstGeom>
          <a:noFill/>
        </p:spPr>
        <p:txBody>
          <a:bodyPr wrap="square">
            <a:spAutoFit/>
          </a:bodyPr>
          <a:lstStyle/>
          <a:p>
            <a:r>
              <a:rPr lang="en-US" sz="1000" dirty="0">
                <a:hlinkClick r:id="rId2"/>
              </a:rPr>
              <a:t>2021 Lindisfarne, Census All persons </a:t>
            </a:r>
            <a:r>
              <a:rPr lang="en-US" sz="1000" dirty="0" err="1">
                <a:hlinkClick r:id="rId2"/>
              </a:rPr>
              <a:t>QuickStats</a:t>
            </a:r>
            <a:r>
              <a:rPr lang="en-US" sz="1000" dirty="0">
                <a:hlinkClick r:id="rId2"/>
              </a:rPr>
              <a:t> | Australian Bureau of Statistics (abs.gov.au)</a:t>
            </a:r>
            <a:endParaRPr lang="en-AU" sz="1000" dirty="0"/>
          </a:p>
        </p:txBody>
      </p:sp>
      <p:pic>
        <p:nvPicPr>
          <p:cNvPr id="6" name="Picture 5">
            <a:extLst>
              <a:ext uri="{FF2B5EF4-FFF2-40B4-BE49-F238E27FC236}">
                <a16:creationId xmlns:a16="http://schemas.microsoft.com/office/drawing/2014/main" id="{2C0E7431-90B8-54F6-7316-2D4DD88DCE2B}"/>
              </a:ext>
            </a:extLst>
          </p:cNvPr>
          <p:cNvPicPr>
            <a:picLocks noChangeAspect="1"/>
          </p:cNvPicPr>
          <p:nvPr/>
        </p:nvPicPr>
        <p:blipFill>
          <a:blip r:embed="rId3"/>
          <a:stretch>
            <a:fillRect/>
          </a:stretch>
        </p:blipFill>
        <p:spPr>
          <a:xfrm>
            <a:off x="1879648" y="3655260"/>
            <a:ext cx="3412301" cy="2329611"/>
          </a:xfrm>
          <a:prstGeom prst="rect">
            <a:avLst/>
          </a:prstGeom>
        </p:spPr>
      </p:pic>
      <p:graphicFrame>
        <p:nvGraphicFramePr>
          <p:cNvPr id="4" name="Table 3">
            <a:extLst>
              <a:ext uri="{FF2B5EF4-FFF2-40B4-BE49-F238E27FC236}">
                <a16:creationId xmlns:a16="http://schemas.microsoft.com/office/drawing/2014/main" id="{A6CCD664-2F18-224B-D395-16FF0B872302}"/>
              </a:ext>
            </a:extLst>
          </p:cNvPr>
          <p:cNvGraphicFramePr>
            <a:graphicFrameLocks noGrp="1"/>
          </p:cNvGraphicFramePr>
          <p:nvPr>
            <p:extLst>
              <p:ext uri="{D42A27DB-BD31-4B8C-83A1-F6EECF244321}">
                <p14:modId xmlns:p14="http://schemas.microsoft.com/office/powerpoint/2010/main" val="764481242"/>
              </p:ext>
            </p:extLst>
          </p:nvPr>
        </p:nvGraphicFramePr>
        <p:xfrm>
          <a:off x="6427933" y="1093893"/>
          <a:ext cx="5249131" cy="5259705"/>
        </p:xfrm>
        <a:graphic>
          <a:graphicData uri="http://schemas.openxmlformats.org/drawingml/2006/table">
            <a:tbl>
              <a:tblPr/>
              <a:tblGrid>
                <a:gridCol w="3451080">
                  <a:extLst>
                    <a:ext uri="{9D8B030D-6E8A-4147-A177-3AD203B41FA5}">
                      <a16:colId xmlns:a16="http://schemas.microsoft.com/office/drawing/2014/main" val="1332706046"/>
                    </a:ext>
                  </a:extLst>
                </a:gridCol>
                <a:gridCol w="1798051">
                  <a:extLst>
                    <a:ext uri="{9D8B030D-6E8A-4147-A177-3AD203B41FA5}">
                      <a16:colId xmlns:a16="http://schemas.microsoft.com/office/drawing/2014/main" val="549376220"/>
                    </a:ext>
                  </a:extLst>
                </a:gridCol>
              </a:tblGrid>
              <a:tr h="0">
                <a:tc>
                  <a:txBody>
                    <a:bodyPr/>
                    <a:lstStyle/>
                    <a:p>
                      <a:pPr algn="l"/>
                      <a:r>
                        <a:rPr lang="en-AU" sz="1400" b="1" dirty="0">
                          <a:effectLst/>
                        </a:rPr>
                        <a:t>People</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r"/>
                      <a:r>
                        <a:rPr lang="en-AU" sz="1400" b="1" dirty="0">
                          <a:effectLst/>
                        </a:rPr>
                        <a:t>6,639</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099011053"/>
                  </a:ext>
                </a:extLst>
              </a:tr>
              <a:tr h="0">
                <a:tc>
                  <a:txBody>
                    <a:bodyPr/>
                    <a:lstStyle/>
                    <a:p>
                      <a:pPr algn="l"/>
                      <a:r>
                        <a:rPr lang="en-AU" sz="1400" b="0" dirty="0">
                          <a:effectLst/>
                        </a:rPr>
                        <a:t>Male</a:t>
                      </a:r>
                    </a:p>
                  </a:txBody>
                  <a:tcPr anchor="ctr">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r"/>
                      <a:r>
                        <a:rPr lang="en-AU" sz="1400" dirty="0">
                          <a:effectLst/>
                        </a:rPr>
                        <a:t>46.6%</a:t>
                      </a:r>
                    </a:p>
                  </a:txBody>
                  <a:tcPr anchor="ctr">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775539772"/>
                  </a:ext>
                </a:extLst>
              </a:tr>
              <a:tr h="0">
                <a:tc>
                  <a:txBody>
                    <a:bodyPr/>
                    <a:lstStyle/>
                    <a:p>
                      <a:pPr algn="l"/>
                      <a:r>
                        <a:rPr lang="en-AU" sz="1400" b="0" dirty="0">
                          <a:effectLst/>
                        </a:rPr>
                        <a:t>Female</a:t>
                      </a:r>
                    </a:p>
                  </a:txBody>
                  <a:tcPr anchor="ctr">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AU" sz="1400" dirty="0">
                          <a:effectLst/>
                        </a:rPr>
                        <a:t>53.4%</a:t>
                      </a:r>
                    </a:p>
                  </a:txBody>
                  <a:tcPr anchor="ctr">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1076514"/>
                  </a:ext>
                </a:extLst>
              </a:tr>
              <a:tr h="0">
                <a:tc>
                  <a:txBody>
                    <a:bodyPr/>
                    <a:lstStyle/>
                    <a:p>
                      <a:pPr algn="l"/>
                      <a:r>
                        <a:rPr lang="en-US" sz="1400" b="1" dirty="0">
                          <a:effectLst/>
                        </a:rPr>
                        <a:t>Age</a:t>
                      </a:r>
                      <a:endParaRPr lang="en-AU" sz="1400" b="1" dirty="0">
                        <a:effectLs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r"/>
                      <a:endParaRPr lang="en-AU" sz="1400" b="1" dirty="0">
                        <a:effectLs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1946234317"/>
                  </a:ext>
                </a:extLst>
              </a:tr>
              <a:tr h="0">
                <a:tc>
                  <a:txBody>
                    <a:bodyPr/>
                    <a:lstStyle/>
                    <a:p>
                      <a:pPr marL="72000" algn="l" defTabSz="914400" rtl="0" eaLnBrk="1" fontAlgn="b" latinLnBrk="0" hangingPunct="1"/>
                      <a:r>
                        <a:rPr lang="en-AU" sz="1400" b="0" kern="1200" dirty="0">
                          <a:solidFill>
                            <a:schemeClr val="tx1"/>
                          </a:solidFill>
                          <a:effectLst/>
                          <a:latin typeface="+mn-lt"/>
                          <a:ea typeface="+mn-ea"/>
                          <a:cs typeface="+mn-cs"/>
                        </a:rPr>
                        <a:t>19 years and under</a:t>
                      </a:r>
                    </a:p>
                  </a:txBody>
                  <a:tcPr marL="9525" marR="9525" marT="9525" marB="0" anchor="b">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marL="0" algn="r" defTabSz="914400" rtl="0" eaLnBrk="1" fontAlgn="b" latinLnBrk="0" hangingPunct="1"/>
                      <a:r>
                        <a:rPr lang="en-AU" sz="1400" kern="1200" dirty="0">
                          <a:solidFill>
                            <a:schemeClr val="tx1"/>
                          </a:solidFill>
                          <a:effectLst/>
                          <a:latin typeface="+mn-lt"/>
                          <a:ea typeface="+mn-ea"/>
                          <a:cs typeface="+mn-cs"/>
                        </a:rPr>
                        <a:t>18.3%   </a:t>
                      </a:r>
                    </a:p>
                  </a:txBody>
                  <a:tcPr marL="9525" marR="9525" marT="9525" marB="0" anchor="b">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357412798"/>
                  </a:ext>
                </a:extLst>
              </a:tr>
              <a:tr h="0">
                <a:tc>
                  <a:txBody>
                    <a:bodyPr/>
                    <a:lstStyle/>
                    <a:p>
                      <a:pPr marL="72000" algn="l" defTabSz="914400" rtl="0" eaLnBrk="1" fontAlgn="b" latinLnBrk="0" hangingPunct="1"/>
                      <a:r>
                        <a:rPr lang="en-AU" sz="1400" b="0" kern="1200" dirty="0">
                          <a:solidFill>
                            <a:schemeClr val="tx1"/>
                          </a:solidFill>
                          <a:effectLst/>
                          <a:latin typeface="+mn-lt"/>
                          <a:ea typeface="+mn-ea"/>
                          <a:cs typeface="+mn-cs"/>
                        </a:rPr>
                        <a:t>20-29 years</a:t>
                      </a:r>
                    </a:p>
                  </a:txBody>
                  <a:tcPr marL="9525" marR="9525" marT="9525" marB="0" anchor="b">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marL="72000" algn="r" fontAlgn="b"/>
                      <a:r>
                        <a:rPr lang="en-AU" sz="1400" b="0" i="0" u="none" strike="noStrike" dirty="0">
                          <a:solidFill>
                            <a:srgbClr val="000000"/>
                          </a:solidFill>
                          <a:effectLst/>
                          <a:latin typeface="Calibri" panose="020F0502020204030204" pitchFamily="34" charset="0"/>
                        </a:rPr>
                        <a:t>11.2%</a:t>
                      </a:r>
                    </a:p>
                  </a:txBody>
                  <a:tcPr marL="9525" marR="9525" marT="9525" marB="0" anchor="b">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195166608"/>
                  </a:ext>
                </a:extLst>
              </a:tr>
              <a:tr h="0">
                <a:tc>
                  <a:txBody>
                    <a:bodyPr/>
                    <a:lstStyle/>
                    <a:p>
                      <a:pPr marL="72000" algn="l" defTabSz="914400" rtl="0" eaLnBrk="1" fontAlgn="b" latinLnBrk="0" hangingPunct="1"/>
                      <a:r>
                        <a:rPr lang="en-AU" sz="1400" b="0" kern="1200" dirty="0">
                          <a:solidFill>
                            <a:schemeClr val="tx1"/>
                          </a:solidFill>
                          <a:effectLst/>
                          <a:latin typeface="+mn-lt"/>
                          <a:ea typeface="+mn-ea"/>
                          <a:cs typeface="+mn-cs"/>
                        </a:rPr>
                        <a:t>30-34 years</a:t>
                      </a:r>
                    </a:p>
                  </a:txBody>
                  <a:tcPr marL="9525" marR="9525" marT="9525" marB="0" anchor="b">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marL="72000" algn="r" fontAlgn="b"/>
                      <a:r>
                        <a:rPr lang="en-AU" sz="1400" b="0" i="0" u="none" strike="noStrike" dirty="0">
                          <a:solidFill>
                            <a:srgbClr val="000000"/>
                          </a:solidFill>
                          <a:effectLst/>
                          <a:latin typeface="Calibri" panose="020F0502020204030204" pitchFamily="34" charset="0"/>
                        </a:rPr>
                        <a:t>13.0%</a:t>
                      </a:r>
                    </a:p>
                  </a:txBody>
                  <a:tcPr marL="9525" marR="9525" marT="9525" marB="0" anchor="b">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411606649"/>
                  </a:ext>
                </a:extLst>
              </a:tr>
              <a:tr h="0">
                <a:tc>
                  <a:txBody>
                    <a:bodyPr/>
                    <a:lstStyle/>
                    <a:p>
                      <a:pPr marL="72000" algn="l" defTabSz="914400" rtl="0" eaLnBrk="1" fontAlgn="b" latinLnBrk="0" hangingPunct="1"/>
                      <a:r>
                        <a:rPr lang="en-AU" sz="1400" b="0" kern="1200" dirty="0">
                          <a:solidFill>
                            <a:schemeClr val="tx1"/>
                          </a:solidFill>
                          <a:effectLst/>
                          <a:latin typeface="+mn-lt"/>
                          <a:ea typeface="+mn-ea"/>
                          <a:cs typeface="+mn-cs"/>
                        </a:rPr>
                        <a:t>40-49 years</a:t>
                      </a:r>
                    </a:p>
                  </a:txBody>
                  <a:tcPr marL="9525" marR="9525" marT="9525" marB="0" anchor="b">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marL="72000" algn="r" fontAlgn="b"/>
                      <a:r>
                        <a:rPr lang="en-AU" sz="1400" b="0" i="0" u="none" strike="noStrike" dirty="0">
                          <a:solidFill>
                            <a:srgbClr val="000000"/>
                          </a:solidFill>
                          <a:effectLst/>
                          <a:latin typeface="Calibri" panose="020F0502020204030204" pitchFamily="34" charset="0"/>
                        </a:rPr>
                        <a:t>10.6%</a:t>
                      </a:r>
                    </a:p>
                  </a:txBody>
                  <a:tcPr marL="9525" marR="9525" marT="9525" marB="0" anchor="b">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1700672825"/>
                  </a:ext>
                </a:extLst>
              </a:tr>
              <a:tr h="0">
                <a:tc>
                  <a:txBody>
                    <a:bodyPr/>
                    <a:lstStyle/>
                    <a:p>
                      <a:pPr marL="72000" algn="l" defTabSz="914400" rtl="0" eaLnBrk="1" fontAlgn="b" latinLnBrk="0" hangingPunct="1"/>
                      <a:r>
                        <a:rPr lang="en-AU" sz="1400" b="0" kern="1200" dirty="0">
                          <a:solidFill>
                            <a:schemeClr val="tx1"/>
                          </a:solidFill>
                          <a:effectLst/>
                          <a:latin typeface="+mn-lt"/>
                          <a:ea typeface="+mn-ea"/>
                          <a:cs typeface="+mn-cs"/>
                        </a:rPr>
                        <a:t>50-59 years</a:t>
                      </a:r>
                    </a:p>
                  </a:txBody>
                  <a:tcPr marL="9525" marR="9525" marT="9525" marB="0" anchor="b">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marL="72000" algn="r" fontAlgn="b"/>
                      <a:r>
                        <a:rPr lang="en-AU" sz="1400" b="0" i="0" u="none" strike="noStrike" dirty="0">
                          <a:solidFill>
                            <a:srgbClr val="000000"/>
                          </a:solidFill>
                          <a:effectLst/>
                          <a:latin typeface="Calibri" panose="020F0502020204030204" pitchFamily="34" charset="0"/>
                        </a:rPr>
                        <a:t>10.4%</a:t>
                      </a:r>
                    </a:p>
                  </a:txBody>
                  <a:tcPr marL="9525" marR="9525" marT="9525" marB="0" anchor="b">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1811065571"/>
                  </a:ext>
                </a:extLst>
              </a:tr>
              <a:tr h="0">
                <a:tc>
                  <a:txBody>
                    <a:bodyPr/>
                    <a:lstStyle/>
                    <a:p>
                      <a:pPr marL="72000" algn="l" defTabSz="914400" rtl="0" eaLnBrk="1" fontAlgn="b" latinLnBrk="0" hangingPunct="1"/>
                      <a:r>
                        <a:rPr lang="en-AU" sz="1400" b="0" kern="1200" dirty="0">
                          <a:solidFill>
                            <a:schemeClr val="tx1"/>
                          </a:solidFill>
                          <a:effectLst/>
                          <a:latin typeface="+mn-lt"/>
                          <a:ea typeface="+mn-ea"/>
                          <a:cs typeface="+mn-cs"/>
                        </a:rPr>
                        <a:t>60-69 years</a:t>
                      </a:r>
                    </a:p>
                  </a:txBody>
                  <a:tcPr marL="9525" marR="9525" marT="9525" marB="0" anchor="b">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marL="72000" algn="r" fontAlgn="b"/>
                      <a:r>
                        <a:rPr lang="en-AU" sz="1400" b="0" i="0" u="none" strike="noStrike" dirty="0">
                          <a:solidFill>
                            <a:srgbClr val="000000"/>
                          </a:solidFill>
                          <a:effectLst/>
                          <a:latin typeface="Calibri" panose="020F0502020204030204" pitchFamily="34" charset="0"/>
                        </a:rPr>
                        <a:t>12.4%</a:t>
                      </a:r>
                    </a:p>
                  </a:txBody>
                  <a:tcPr marL="9525" marR="9525" marT="9525" marB="0" anchor="b">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1624630279"/>
                  </a:ext>
                </a:extLst>
              </a:tr>
              <a:tr h="0">
                <a:tc>
                  <a:txBody>
                    <a:bodyPr/>
                    <a:lstStyle/>
                    <a:p>
                      <a:pPr marL="72000" algn="l" defTabSz="914400" rtl="0" eaLnBrk="1" fontAlgn="b" latinLnBrk="0" hangingPunct="1"/>
                      <a:r>
                        <a:rPr lang="en-AU" sz="1400" b="0" kern="1200" dirty="0">
                          <a:solidFill>
                            <a:schemeClr val="tx1"/>
                          </a:solidFill>
                          <a:effectLst/>
                          <a:latin typeface="+mn-lt"/>
                          <a:ea typeface="+mn-ea"/>
                          <a:cs typeface="+mn-cs"/>
                        </a:rPr>
                        <a:t>70 years and over</a:t>
                      </a:r>
                    </a:p>
                  </a:txBody>
                  <a:tcPr marL="9525" marR="9525" marT="9525" marB="0" anchor="b">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marL="72000" algn="r" fontAlgn="b"/>
                      <a:r>
                        <a:rPr lang="en-AU" sz="1400" b="0" i="0" u="none" strike="noStrike" dirty="0">
                          <a:solidFill>
                            <a:srgbClr val="000000"/>
                          </a:solidFill>
                          <a:effectLst/>
                          <a:latin typeface="Calibri" panose="020F0502020204030204" pitchFamily="34" charset="0"/>
                        </a:rPr>
                        <a:t>24.1%</a:t>
                      </a:r>
                    </a:p>
                  </a:txBody>
                  <a:tcPr marL="9525" marR="9525" marT="9525" marB="0" anchor="b">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1933454026"/>
                  </a:ext>
                </a:extLst>
              </a:tr>
              <a:tr h="0">
                <a:tc>
                  <a:txBody>
                    <a:bodyPr/>
                    <a:lstStyle/>
                    <a:p>
                      <a:pPr algn="l"/>
                      <a:r>
                        <a:rPr lang="en-AU" sz="1400" b="1" dirty="0">
                          <a:effectLst/>
                        </a:rPr>
                        <a:t>Median age</a:t>
                      </a:r>
                    </a:p>
                  </a:txBody>
                  <a:tcPr anchor="ctr">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AU" sz="1400" b="1" dirty="0">
                          <a:effectLst/>
                        </a:rPr>
                        <a:t>46</a:t>
                      </a:r>
                    </a:p>
                  </a:txBody>
                  <a:tcPr anchor="ctr">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1402945"/>
                  </a:ext>
                </a:extLst>
              </a:tr>
              <a:tr h="0">
                <a:tc>
                  <a:txBody>
                    <a:bodyPr/>
                    <a:lstStyle/>
                    <a:p>
                      <a:pPr algn="l"/>
                      <a:r>
                        <a:rPr lang="en-AU" sz="1400" b="1" dirty="0">
                          <a:effectLst/>
                        </a:rPr>
                        <a:t>Families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r"/>
                      <a:r>
                        <a:rPr lang="en-AU" sz="1400" b="1" dirty="0">
                          <a:effectLst/>
                        </a:rPr>
                        <a:t>1,750</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123333829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effectLst/>
                        </a:rPr>
                        <a:t>Average number of children per family</a:t>
                      </a:r>
                    </a:p>
                  </a:txBody>
                  <a:tcPr anchor="ctr">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dirty="0">
                          <a:effectLst/>
                        </a:rPr>
                        <a:t>1.7</a:t>
                      </a:r>
                    </a:p>
                  </a:txBody>
                  <a:tcPr anchor="ctr">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628616"/>
                  </a:ext>
                </a:extLst>
              </a:tr>
              <a:tr h="0">
                <a:tc>
                  <a:txBody>
                    <a:bodyPr/>
                    <a:lstStyle/>
                    <a:p>
                      <a:pPr algn="l"/>
                      <a:r>
                        <a:rPr lang="en-AU" sz="1400" b="1" dirty="0">
                          <a:effectLst/>
                        </a:rPr>
                        <a:t>All private dwellings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r"/>
                      <a:r>
                        <a:rPr lang="en-AU" sz="1400" b="1" dirty="0">
                          <a:effectLst/>
                        </a:rPr>
                        <a:t>2,863</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56675654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effectLst/>
                        </a:rPr>
                        <a:t>Average number of people per household</a:t>
                      </a:r>
                    </a:p>
                  </a:txBody>
                  <a:tcPr anchor="ctr">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dirty="0">
                          <a:effectLst/>
                        </a:rPr>
                        <a:t>2.3</a:t>
                      </a:r>
                    </a:p>
                  </a:txBody>
                  <a:tcPr anchor="ctr">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4185106"/>
                  </a:ext>
                </a:extLst>
              </a:tr>
              <a:tr h="0">
                <a:tc>
                  <a:txBody>
                    <a:bodyPr/>
                    <a:lstStyle/>
                    <a:p>
                      <a:pPr algn="l"/>
                      <a:r>
                        <a:rPr lang="en-US" sz="1400" b="1" dirty="0">
                          <a:effectLst/>
                        </a:rPr>
                        <a:t>Participation in the </a:t>
                      </a:r>
                      <a:r>
                        <a:rPr lang="en-US" sz="1400" b="1" dirty="0" err="1">
                          <a:effectLst/>
                        </a:rPr>
                        <a:t>labour</a:t>
                      </a:r>
                      <a:r>
                        <a:rPr lang="en-US" sz="1400" b="1" dirty="0">
                          <a:effectLst/>
                        </a:rPr>
                        <a:t> force</a:t>
                      </a:r>
                    </a:p>
                  </a:txBody>
                  <a:tcPr marL="28575" marR="28575" marT="66675" marB="66675"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r"/>
                      <a:r>
                        <a:rPr lang="en-AU" sz="1400" b="1" dirty="0">
                          <a:effectLst/>
                        </a:rPr>
                        <a:t>3,126</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4152573614"/>
                  </a:ext>
                </a:extLst>
              </a:tr>
              <a:tr h="0">
                <a:tc>
                  <a:txBody>
                    <a:bodyPr/>
                    <a:lstStyle/>
                    <a:p>
                      <a:pPr algn="l"/>
                      <a:r>
                        <a:rPr lang="en-AU" sz="1400" b="0" i="0" kern="1200" dirty="0">
                          <a:solidFill>
                            <a:schemeClr val="tx1"/>
                          </a:solidFill>
                          <a:effectLst/>
                          <a:latin typeface="+mn-lt"/>
                          <a:ea typeface="+mn-ea"/>
                          <a:cs typeface="+mn-cs"/>
                        </a:rPr>
                        <a:t>In the labour force</a:t>
                      </a:r>
                      <a:endParaRPr lang="en-AU" sz="1400" b="1" dirty="0">
                        <a:effectLst/>
                      </a:endParaRPr>
                    </a:p>
                  </a:txBody>
                  <a:tcPr anchor="ctr">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dirty="0">
                          <a:effectLst/>
                        </a:rPr>
                        <a:t>54.8%  (3,126)</a:t>
                      </a:r>
                    </a:p>
                  </a:txBody>
                  <a:tcPr anchor="ctr">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970955176"/>
                  </a:ext>
                </a:extLst>
              </a:tr>
              <a:tr h="0">
                <a:tc>
                  <a:txBody>
                    <a:bodyPr/>
                    <a:lstStyle/>
                    <a:p>
                      <a:pPr algn="l"/>
                      <a:r>
                        <a:rPr lang="en-US" sz="1400" b="0" i="0" kern="1200" dirty="0">
                          <a:solidFill>
                            <a:schemeClr val="tx1"/>
                          </a:solidFill>
                          <a:effectLst/>
                          <a:latin typeface="+mn-lt"/>
                          <a:ea typeface="+mn-ea"/>
                          <a:cs typeface="+mn-cs"/>
                        </a:rPr>
                        <a:t>Not in the </a:t>
                      </a:r>
                      <a:r>
                        <a:rPr lang="en-US" sz="1400" b="0" i="0" kern="1200" dirty="0" err="1">
                          <a:solidFill>
                            <a:schemeClr val="tx1"/>
                          </a:solidFill>
                          <a:effectLst/>
                          <a:latin typeface="+mn-lt"/>
                          <a:ea typeface="+mn-ea"/>
                          <a:cs typeface="+mn-cs"/>
                        </a:rPr>
                        <a:t>labour</a:t>
                      </a:r>
                      <a:r>
                        <a:rPr lang="en-US" sz="1400" b="0" i="0" kern="1200" dirty="0">
                          <a:solidFill>
                            <a:schemeClr val="tx1"/>
                          </a:solidFill>
                          <a:effectLst/>
                          <a:latin typeface="+mn-lt"/>
                          <a:ea typeface="+mn-ea"/>
                          <a:cs typeface="+mn-cs"/>
                        </a:rPr>
                        <a:t> force</a:t>
                      </a:r>
                      <a:endParaRPr lang="en-AU" sz="1400" b="1" dirty="0">
                        <a:effectLst/>
                      </a:endParaRPr>
                    </a:p>
                  </a:txBody>
                  <a:tcPr anchor="ctr">
                    <a:lnL w="12700" cap="flat" cmpd="sng" algn="ctr">
                      <a:solidFill>
                        <a:schemeClr val="tx1"/>
                      </a:solidFill>
                      <a:prstDash val="solid"/>
                      <a:round/>
                      <a:headEnd type="none" w="med" len="med"/>
                      <a:tailEnd type="none" w="med" len="med"/>
                    </a:lnL>
                    <a:lnR>
                      <a:noFill/>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AU" sz="1400" dirty="0">
                          <a:effectLst/>
                        </a:rPr>
                        <a:t>41.1% (2,343) </a:t>
                      </a:r>
                    </a:p>
                  </a:txBody>
                  <a:tcPr marL="28575" marR="28575" marT="28575" marB="28575" anchor="ctr">
                    <a:lnL>
                      <a:noFill/>
                    </a:lnL>
                    <a:lnR w="12700" cap="flat" cmpd="sng" algn="ctr">
                      <a:solidFill>
                        <a:schemeClr val="tx1"/>
                      </a:solidFill>
                      <a:prstDash val="solid"/>
                      <a:round/>
                      <a:headEnd type="none" w="med" len="med"/>
                      <a:tailEnd type="none" w="med" len="med"/>
                    </a:lnR>
                    <a:lnT w="9525" cap="flat" cmpd="sng" algn="ctr">
                      <a:solidFill>
                        <a:srgbClr val="DDDDD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134817"/>
                  </a:ext>
                </a:extLst>
              </a:tr>
            </a:tbl>
          </a:graphicData>
        </a:graphic>
      </p:graphicFrame>
      <p:sp>
        <p:nvSpPr>
          <p:cNvPr id="8" name="AutoShape 2">
            <a:extLst>
              <a:ext uri="{FF2B5EF4-FFF2-40B4-BE49-F238E27FC236}">
                <a16:creationId xmlns:a16="http://schemas.microsoft.com/office/drawing/2014/main" id="{4B7A1158-3629-CF14-ADAC-424333BB1B99}"/>
              </a:ext>
            </a:extLst>
          </p:cNvPr>
          <p:cNvSpPr>
            <a:spLocks noChangeAspect="1" noChangeArrowheads="1"/>
          </p:cNvSpPr>
          <p:nvPr/>
        </p:nvSpPr>
        <p:spPr bwMode="auto">
          <a:xfrm>
            <a:off x="9952037" y="5416920"/>
            <a:ext cx="589043" cy="47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10" name="Picture 9">
            <a:extLst>
              <a:ext uri="{FF2B5EF4-FFF2-40B4-BE49-F238E27FC236}">
                <a16:creationId xmlns:a16="http://schemas.microsoft.com/office/drawing/2014/main" id="{100106A2-7DF5-1E7D-54C7-7CCAA5F4741B}"/>
              </a:ext>
            </a:extLst>
          </p:cNvPr>
          <p:cNvPicPr>
            <a:picLocks noChangeAspect="1"/>
          </p:cNvPicPr>
          <p:nvPr/>
        </p:nvPicPr>
        <p:blipFill>
          <a:blip r:embed="rId4"/>
          <a:stretch>
            <a:fillRect/>
          </a:stretch>
        </p:blipFill>
        <p:spPr>
          <a:xfrm>
            <a:off x="5961209" y="1131721"/>
            <a:ext cx="476250" cy="476250"/>
          </a:xfrm>
          <a:prstGeom prst="rect">
            <a:avLst/>
          </a:prstGeom>
        </p:spPr>
      </p:pic>
      <p:sp>
        <p:nvSpPr>
          <p:cNvPr id="13" name="AutoShape 3">
            <a:extLst>
              <a:ext uri="{FF2B5EF4-FFF2-40B4-BE49-F238E27FC236}">
                <a16:creationId xmlns:a16="http://schemas.microsoft.com/office/drawing/2014/main" id="{278358F6-ED4C-1A09-B328-ADAE1D47A771}"/>
              </a:ext>
            </a:extLst>
          </p:cNvPr>
          <p:cNvSpPr>
            <a:spLocks noChangeAspect="1" noChangeArrowheads="1"/>
          </p:cNvSpPr>
          <p:nvPr/>
        </p:nvSpPr>
        <p:spPr bwMode="auto">
          <a:xfrm>
            <a:off x="4094163" y="3498850"/>
            <a:ext cx="476250" cy="47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4" name="AutoShape 4">
            <a:extLst>
              <a:ext uri="{FF2B5EF4-FFF2-40B4-BE49-F238E27FC236}">
                <a16:creationId xmlns:a16="http://schemas.microsoft.com/office/drawing/2014/main" id="{1B87DF4C-E415-4C6F-0A0F-8334C9047C38}"/>
              </a:ext>
            </a:extLst>
          </p:cNvPr>
          <p:cNvSpPr>
            <a:spLocks noChangeAspect="1" noChangeArrowheads="1"/>
          </p:cNvSpPr>
          <p:nvPr/>
        </p:nvSpPr>
        <p:spPr bwMode="auto">
          <a:xfrm>
            <a:off x="4094163" y="3498850"/>
            <a:ext cx="476250" cy="47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15" name="Picture 14">
            <a:extLst>
              <a:ext uri="{FF2B5EF4-FFF2-40B4-BE49-F238E27FC236}">
                <a16:creationId xmlns:a16="http://schemas.microsoft.com/office/drawing/2014/main" id="{57348C91-8E5F-24B7-705F-CCB5631A0A9C}"/>
              </a:ext>
            </a:extLst>
          </p:cNvPr>
          <p:cNvPicPr>
            <a:picLocks noChangeAspect="1"/>
          </p:cNvPicPr>
          <p:nvPr/>
        </p:nvPicPr>
        <p:blipFill>
          <a:blip r:embed="rId5"/>
          <a:stretch>
            <a:fillRect/>
          </a:stretch>
        </p:blipFill>
        <p:spPr>
          <a:xfrm>
            <a:off x="5989784" y="4195995"/>
            <a:ext cx="476250" cy="476250"/>
          </a:xfrm>
          <a:prstGeom prst="rect">
            <a:avLst/>
          </a:prstGeom>
        </p:spPr>
      </p:pic>
      <p:pic>
        <p:nvPicPr>
          <p:cNvPr id="16" name="Picture 15">
            <a:extLst>
              <a:ext uri="{FF2B5EF4-FFF2-40B4-BE49-F238E27FC236}">
                <a16:creationId xmlns:a16="http://schemas.microsoft.com/office/drawing/2014/main" id="{EDBBCE5D-BC6A-8B19-B59C-2EA375B29F1E}"/>
              </a:ext>
            </a:extLst>
          </p:cNvPr>
          <p:cNvPicPr>
            <a:picLocks noChangeAspect="1"/>
          </p:cNvPicPr>
          <p:nvPr/>
        </p:nvPicPr>
        <p:blipFill>
          <a:blip r:embed="rId6"/>
          <a:stretch>
            <a:fillRect/>
          </a:stretch>
        </p:blipFill>
        <p:spPr>
          <a:xfrm>
            <a:off x="5994546" y="4820066"/>
            <a:ext cx="476250" cy="476250"/>
          </a:xfrm>
          <a:prstGeom prst="rect">
            <a:avLst/>
          </a:prstGeom>
        </p:spPr>
      </p:pic>
      <p:pic>
        <p:nvPicPr>
          <p:cNvPr id="17" name="Picture 16">
            <a:extLst>
              <a:ext uri="{FF2B5EF4-FFF2-40B4-BE49-F238E27FC236}">
                <a16:creationId xmlns:a16="http://schemas.microsoft.com/office/drawing/2014/main" id="{519C1601-1409-6DBE-DABA-E7C2824ADB95}"/>
              </a:ext>
            </a:extLst>
          </p:cNvPr>
          <p:cNvPicPr>
            <a:picLocks noChangeAspect="1"/>
          </p:cNvPicPr>
          <p:nvPr/>
        </p:nvPicPr>
        <p:blipFill>
          <a:blip r:embed="rId4"/>
          <a:stretch>
            <a:fillRect/>
          </a:stretch>
        </p:blipFill>
        <p:spPr>
          <a:xfrm>
            <a:off x="5989784" y="5451528"/>
            <a:ext cx="476250" cy="476250"/>
          </a:xfrm>
          <a:prstGeom prst="rect">
            <a:avLst/>
          </a:prstGeom>
        </p:spPr>
      </p:pic>
      <p:sp>
        <p:nvSpPr>
          <p:cNvPr id="11" name="TextBox 10">
            <a:extLst>
              <a:ext uri="{FF2B5EF4-FFF2-40B4-BE49-F238E27FC236}">
                <a16:creationId xmlns:a16="http://schemas.microsoft.com/office/drawing/2014/main" id="{F7ECFAA4-6E1C-A55B-9050-EA474D1F1165}"/>
              </a:ext>
            </a:extLst>
          </p:cNvPr>
          <p:cNvSpPr txBox="1"/>
          <p:nvPr/>
        </p:nvSpPr>
        <p:spPr>
          <a:xfrm>
            <a:off x="8729663" y="6525047"/>
            <a:ext cx="3462337" cy="276999"/>
          </a:xfrm>
          <a:prstGeom prst="rect">
            <a:avLst/>
          </a:prstGeom>
          <a:noFill/>
        </p:spPr>
        <p:txBody>
          <a:bodyPr wrap="square" rtlCol="0">
            <a:spAutoFit/>
          </a:bodyPr>
          <a:lstStyle/>
          <a:p>
            <a:r>
              <a:rPr lang="en-AU" sz="1200" dirty="0"/>
              <a:t>ABS 2021 Census Lindisfarne All persons </a:t>
            </a:r>
            <a:r>
              <a:rPr lang="en-AU" sz="1200" dirty="0" err="1"/>
              <a:t>QuickStats</a:t>
            </a:r>
            <a:r>
              <a:rPr lang="en-AU" sz="1200" dirty="0"/>
              <a:t>.</a:t>
            </a:r>
          </a:p>
        </p:txBody>
      </p:sp>
    </p:spTree>
    <p:extLst>
      <p:ext uri="{BB962C8B-B14F-4D97-AF65-F5344CB8AC3E}">
        <p14:creationId xmlns:p14="http://schemas.microsoft.com/office/powerpoint/2010/main" val="2767403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c6fd745-95b9-4d13-97c9-769aad3b57e0">
      <Terms xmlns="http://schemas.microsoft.com/office/infopath/2007/PartnerControls"/>
    </lcf76f155ced4ddcb4097134ff3c332f>
    <TaxCatchAll xmlns="2c88cc64-b2ab-4f95-bc74-d15333c3765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53B5EB1EC0C19419759A0965B8208ED" ma:contentTypeVersion="16" ma:contentTypeDescription="Create a new document." ma:contentTypeScope="" ma:versionID="c99f259609b03077906fe60a1ca4bbf1">
  <xsd:schema xmlns:xsd="http://www.w3.org/2001/XMLSchema" xmlns:xs="http://www.w3.org/2001/XMLSchema" xmlns:p="http://schemas.microsoft.com/office/2006/metadata/properties" xmlns:ns2="5c6fd745-95b9-4d13-97c9-769aad3b57e0" xmlns:ns3="2c88cc64-b2ab-4f95-bc74-d15333c3765c" targetNamespace="http://schemas.microsoft.com/office/2006/metadata/properties" ma:root="true" ma:fieldsID="c2e73d5455ac978914fedea0198f9f07" ns2:_="" ns3:_="">
    <xsd:import namespace="5c6fd745-95b9-4d13-97c9-769aad3b57e0"/>
    <xsd:import namespace="2c88cc64-b2ab-4f95-bc74-d15333c3765c"/>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6fd745-95b9-4d13-97c9-769aad3b57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3813dbb-9982-4515-a6e3-e37a3cb2b37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c88cc64-b2ab-4f95-bc74-d15333c3765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189a89-e512-439c-b57e-eab7e3419da0}" ma:internalName="TaxCatchAll" ma:showField="CatchAllData" ma:web="2c88cc64-b2ab-4f95-bc74-d15333c376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E7A927-E897-437C-9D7C-D9CC074448E6}">
  <ds:schemaRefs>
    <ds:schemaRef ds:uri="http://purl.org/dc/dcmitype/"/>
    <ds:schemaRef ds:uri="http://schemas.microsoft.com/office/2006/documentManagement/types"/>
    <ds:schemaRef ds:uri="http://purl.org/dc/terms/"/>
    <ds:schemaRef ds:uri="2c88cc64-b2ab-4f95-bc74-d15333c3765c"/>
    <ds:schemaRef ds:uri="http://www.w3.org/XML/1998/namespace"/>
    <ds:schemaRef ds:uri="http://schemas.openxmlformats.org/package/2006/metadata/core-properties"/>
    <ds:schemaRef ds:uri="http://purl.org/dc/elements/1.1/"/>
    <ds:schemaRef ds:uri="5c6fd745-95b9-4d13-97c9-769aad3b57e0"/>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C71990C0-99B1-4905-8AB4-B65CC1A9622F}">
  <ds:schemaRefs>
    <ds:schemaRef ds:uri="2c88cc64-b2ab-4f95-bc74-d15333c3765c"/>
    <ds:schemaRef ds:uri="5c6fd745-95b9-4d13-97c9-769aad3b57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0E8009B-018B-4129-B6B8-2E605E8BB0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187259</TotalTime>
  <Words>4434</Words>
  <Application>Microsoft Office PowerPoint</Application>
  <PresentationFormat>Widescreen</PresentationFormat>
  <Paragraphs>498</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Courier New</vt:lpstr>
      <vt:lpstr>Office Theme</vt:lpstr>
      <vt:lpstr>PowerPoint Presentation</vt:lpstr>
      <vt:lpstr>Consultation</vt:lpstr>
      <vt:lpstr>Project Summary</vt:lpstr>
      <vt:lpstr>Lindisfarne ferry terminal proposed options for consultation</vt:lpstr>
      <vt:lpstr>Consultation Methodology </vt:lpstr>
      <vt:lpstr>How we communicated</vt:lpstr>
      <vt:lpstr>Who we heard from</vt:lpstr>
      <vt:lpstr>Who we heard from – a snapshot of organisation email submissions</vt:lpstr>
      <vt:lpstr>What we heard about commuter behaviour</vt:lpstr>
      <vt:lpstr>What we heard about the two proposed sites</vt:lpstr>
      <vt:lpstr>PowerPoint Presentation</vt:lpstr>
      <vt:lpstr>Key positive themes for Natone Street as the preferred site for the ferry terminal</vt:lpstr>
      <vt:lpstr>Key negative themes for Lindisfarne Sailing Club as the preferred site for the ferry terminal</vt:lpstr>
      <vt:lpstr>Key negative themes for Natone Street as the preferred site for the ferry terminal</vt:lpstr>
      <vt:lpstr>General site comments</vt:lpstr>
      <vt:lpstr>Summary of email submissions received – key themes</vt:lpstr>
      <vt:lpstr>Summary of email submissions received – key themes</vt:lpstr>
      <vt:lpstr>Summary of email submissions received – key themes</vt:lpstr>
      <vt:lpstr>Summary of email submissions received – key themes</vt:lpstr>
      <vt:lpstr>Appendix</vt:lpstr>
      <vt:lpstr>Digital engagement summary</vt:lpstr>
      <vt:lpstr>What was asked - online survey questions</vt:lpstr>
      <vt:lpstr>PowerPoint Presentation</vt:lpstr>
      <vt:lpstr>PowerPoint Presentation</vt:lpstr>
      <vt:lpstr>Q1. Lindisfarne Sailing Club site: positives</vt:lpstr>
      <vt:lpstr>Q2. Lindisfarne Sailing Club site: concerns</vt:lpstr>
      <vt:lpstr>Q3. Natone Street site: positives</vt:lpstr>
      <vt:lpstr>Q4. Natone Street site: concerns</vt:lpstr>
      <vt:lpstr>Map tool comments for additional site feedback</vt:lpstr>
      <vt:lpstr>Q5. Lindisfarne Sailing Club site – level of agreement as a good location for the ferry terminal</vt:lpstr>
      <vt:lpstr>Natone St site</vt:lpstr>
      <vt:lpstr>Current community transport behavior</vt:lpstr>
      <vt:lpstr>Q8. Do you expect that you will use the ferry to or from Lindisfarne?</vt:lpstr>
      <vt:lpstr>Q9. How often do you expect you would use the ferry?</vt:lpstr>
      <vt:lpstr>Q10. Which site would you be more likely to use?</vt:lpstr>
      <vt:lpstr>Sites by potential user types</vt:lpstr>
      <vt:lpstr>Q11. How would the community like to get to the ferry?</vt:lpstr>
      <vt:lpstr>Q12. Support for parking restrictions</vt:lpstr>
      <vt:lpstr>Q 13. What suburb do you live in?</vt:lpstr>
      <vt:lpstr>Q14. Proximity to each site</vt:lpstr>
      <vt:lpstr>Q15. Age of respondents </vt:lpstr>
      <vt:lpstr>Census demographics – Who lives in Lindisfarne?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Curteis</dc:creator>
  <cp:lastModifiedBy>Sheena Hannan</cp:lastModifiedBy>
  <cp:revision>40</cp:revision>
  <cp:lastPrinted>2022-11-13T22:20:34Z</cp:lastPrinted>
  <dcterms:created xsi:type="dcterms:W3CDTF">2021-01-19T04:50:30Z</dcterms:created>
  <dcterms:modified xsi:type="dcterms:W3CDTF">2024-08-13T02:32:27Z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0x010100F53B5EB1EC0C19419759A0965B8208ED</vt:lpwstr>
  </property>
</Properties>
</file>